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35.xml.rels" ContentType="application/vnd.openxmlformats-package.relationships+xml"/>
  <Override PartName="/ppt/notesSlides/_rels/notesSlide34.xml.rels" ContentType="application/vnd.openxmlformats-package.relationships+xml"/>
  <Override PartName="/ppt/notesSlides/_rels/notesSlide33.xml.rels" ContentType="application/vnd.openxmlformats-package.relationships+xml"/>
  <Override PartName="/ppt/notesSlides/_rels/notesSlide32.xml.rels" ContentType="application/vnd.openxmlformats-package.relationships+xml"/>
  <Override PartName="/ppt/notesSlides/_rels/notesSlide29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8.xml.rels" ContentType="application/vnd.openxmlformats-package.relationships+xml"/>
  <Override PartName="/ppt/notesSlides/_rels/notesSlide38.xml.rels" ContentType="application/vnd.openxmlformats-package.relationships+xml"/>
  <Override PartName="/ppt/notesSlides/_rels/notesSlide2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22.xml.rels" ContentType="application/vnd.openxmlformats-package.relationships+xml"/>
  <Override PartName="/ppt/notesSlides/_rels/notesSlide37.xml.rels" ContentType="application/vnd.openxmlformats-package.relationships+xml"/>
  <Override PartName="/ppt/notesSlides/_rels/notesSlide23.xml.rels" ContentType="application/vnd.openxmlformats-package.relationships+xml"/>
  <Override PartName="/ppt/notesSlides/_rels/notesSlide45.xml.rels" ContentType="application/vnd.openxmlformats-package.relationships+xml"/>
  <Override PartName="/ppt/notesSlides/_rels/notesSlide31.xml.rels" ContentType="application/vnd.openxmlformats-package.relationships+xml"/>
  <Override PartName="/ppt/notesSlides/_rels/notesSlide25.xml.rels" ContentType="application/vnd.openxmlformats-package.relationships+xml"/>
  <Override PartName="/ppt/notesSlides/notesSlide1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45.xml" ContentType="application/vnd.openxmlformats-officedocument.presentationml.notesSlide+xml"/>
  <Override PartName="/ppt/media/image67.png" ContentType="image/png"/>
  <Override PartName="/ppt/media/image66.tif" ContentType="image/tiff"/>
  <Override PartName="/ppt/media/image63.png" ContentType="image/png"/>
  <Override PartName="/ppt/media/image59.jpeg" ContentType="image/jpeg"/>
  <Override PartName="/ppt/media/image57.jpeg" ContentType="image/jpeg"/>
  <Override PartName="/ppt/media/image56.jpeg" ContentType="image/jpeg"/>
  <Override PartName="/ppt/media/image52.png" ContentType="image/png"/>
  <Override PartName="/ppt/media/image51.png" ContentType="image/png"/>
  <Override PartName="/ppt/media/image50.png" ContentType="image/png"/>
  <Override PartName="/ppt/media/image48.wmf" ContentType="image/x-wmf"/>
  <Override PartName="/ppt/media/image47.jpeg" ContentType="image/jpeg"/>
  <Override PartName="/ppt/media/image46.jpeg" ContentType="image/jpeg"/>
  <Override PartName="/ppt/media/image45.jpeg" ContentType="image/jpeg"/>
  <Override PartName="/ppt/media/image44.jpeg" ContentType="image/jpeg"/>
  <Override PartName="/ppt/media/image43.wmf" ContentType="image/x-wmf"/>
  <Override PartName="/ppt/media/image42.wmf" ContentType="image/x-wmf"/>
  <Override PartName="/ppt/media/image41.wmf" ContentType="image/x-wmf"/>
  <Override PartName="/ppt/media/image39.jpeg" ContentType="image/jpeg"/>
  <Override PartName="/ppt/media/image38.jpeg" ContentType="image/jpeg"/>
  <Override PartName="/ppt/media/image26.wmf" ContentType="image/x-wmf"/>
  <Override PartName="/ppt/media/image29.wmf" ContentType="image/x-wmf"/>
  <Override PartName="/ppt/media/image65.png" ContentType="image/png"/>
  <Override PartName="/ppt/media/image35.wmf" ContentType="image/x-wmf"/>
  <Override PartName="/ppt/media/image36.wmf" ContentType="image/x-wmf"/>
  <Override PartName="/ppt/media/image14.png" ContentType="image/png"/>
  <Override PartName="/ppt/media/image13.png" ContentType="image/png"/>
  <Override PartName="/ppt/media/image37.png" ContentType="image/png"/>
  <Override PartName="/ppt/media/image12.png" ContentType="image/png"/>
  <Override PartName="/ppt/media/image10.png" ContentType="image/png"/>
  <Override PartName="/ppt/media/image11.png" ContentType="image/png"/>
  <Override PartName="/ppt/media/image8.jpeg" ContentType="image/jpeg"/>
  <Override PartName="/ppt/media/image15.png" ContentType="image/png"/>
  <Override PartName="/ppt/media/image20.png" ContentType="image/png"/>
  <Override PartName="/ppt/media/image16.wmf" ContentType="image/x-wmf"/>
  <Override PartName="/ppt/media/image21.png" ContentType="image/png"/>
  <Override PartName="/ppt/media/image17.wmf" ContentType="image/x-wmf"/>
  <Override PartName="/ppt/media/image22.png" ContentType="image/png"/>
  <Override PartName="/ppt/media/image18.wmf" ContentType="image/x-wmf"/>
  <Override PartName="/ppt/media/image23.png" ContentType="image/png"/>
  <Override PartName="/ppt/media/image49.png" ContentType="image/png"/>
  <Override PartName="/ppt/media/image19.wmf" ContentType="image/x-wmf"/>
  <Override PartName="/ppt/media/image24.png" ContentType="image/png"/>
  <Override PartName="/ppt/media/image27.png" ContentType="image/png"/>
  <Override PartName="/ppt/media/image28.wmf" ContentType="image/x-wmf"/>
  <Override PartName="/ppt/media/image33.png" ContentType="image/png"/>
  <Override PartName="/ppt/media/image64.png" ContentType="image/png"/>
  <Override PartName="/ppt/media/image9.png" ContentType="image/png"/>
  <Override PartName="/ppt/media/image62.png" ContentType="image/png"/>
  <Override PartName="/ppt/media/image60.jpeg" ContentType="image/jpeg"/>
  <Override PartName="/ppt/media/image32.wmf" ContentType="image/x-wmf"/>
  <Override PartName="/ppt/media/image7.png" ContentType="image/png"/>
  <Override PartName="/ppt/media/image2.png" ContentType="image/png"/>
  <Override PartName="/ppt/media/image40.jpeg" ContentType="image/jpeg"/>
  <Override PartName="/ppt/media/image1.png" ContentType="image/png"/>
  <Override PartName="/ppt/media/image53.wmf" ContentType="image/x-wmf"/>
  <Override PartName="/ppt/media/image3.png" ContentType="image/png"/>
  <Override PartName="/ppt/media/image54.wmf" ContentType="image/x-wmf"/>
  <Override PartName="/ppt/media/image4.png" ContentType="image/png"/>
  <Override PartName="/ppt/media/image55.wmf" ContentType="image/x-wmf"/>
  <Override PartName="/ppt/media/image30.wmf" ContentType="image/x-wmf"/>
  <Override PartName="/ppt/media/image5.png" ContentType="image/png"/>
  <Override PartName="/ppt/media/image61.png" ContentType="image/png"/>
  <Override PartName="/ppt/media/image31.wmf" ContentType="image/x-wmf"/>
  <Override PartName="/ppt/media/image6.png" ContentType="image/png"/>
  <Override PartName="/ppt/media/image58.jpeg" ContentType="image/jpeg"/>
  <Override PartName="/ppt/media/image25.jpeg" ContentType="image/jpeg"/>
  <Override PartName="/ppt/media/image34.jpeg" ContentType="image/jpeg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8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45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9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44.xml.rels" ContentType="application/vnd.openxmlformats-package.relationships+xml"/>
  <Override PartName="/ppt/slides/_rels/slide43.xml.rels" ContentType="application/vnd.openxmlformats-package.relationships+xml"/>
  <Override PartName="/ppt/slides/_rels/slide42.xml.rels" ContentType="application/vnd.openxmlformats-package.relationships+xml"/>
  <Override PartName="/ppt/slides/_rels/slide41.xml.rels" ContentType="application/vnd.openxmlformats-package.relationships+xml"/>
  <Override PartName="/ppt/slides/_rels/slide40.xml.rels" ContentType="application/vnd.openxmlformats-package.relationships+xml"/>
  <Override PartName="/ppt/slides/_rels/slide39.xml.rels" ContentType="application/vnd.openxmlformats-package.relationships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5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1" Type="http://schemas.openxmlformats.org/officeDocument/2006/relationships/slide" Target="slides/slide2.xml"/><Relationship Id="rId12" Type="http://schemas.openxmlformats.org/officeDocument/2006/relationships/slide" Target="slides/slide3.xml"/><Relationship Id="rId13" Type="http://schemas.openxmlformats.org/officeDocument/2006/relationships/slide" Target="slides/slide4.xml"/><Relationship Id="rId14" Type="http://schemas.openxmlformats.org/officeDocument/2006/relationships/slide" Target="slides/slide5.xml"/><Relationship Id="rId15" Type="http://schemas.openxmlformats.org/officeDocument/2006/relationships/slide" Target="slides/slide6.xml"/><Relationship Id="rId16" Type="http://schemas.openxmlformats.org/officeDocument/2006/relationships/slide" Target="slides/slide7.xml"/><Relationship Id="rId17" Type="http://schemas.openxmlformats.org/officeDocument/2006/relationships/slide" Target="slides/slide8.xml"/><Relationship Id="rId18" Type="http://schemas.openxmlformats.org/officeDocument/2006/relationships/slide" Target="slides/slide9.xml"/><Relationship Id="rId19" Type="http://schemas.openxmlformats.org/officeDocument/2006/relationships/slide" Target="slides/slide10.xml"/><Relationship Id="rId20" Type="http://schemas.openxmlformats.org/officeDocument/2006/relationships/slide" Target="slides/slide11.xml"/><Relationship Id="rId21" Type="http://schemas.openxmlformats.org/officeDocument/2006/relationships/slide" Target="slides/slide12.xml"/><Relationship Id="rId22" Type="http://schemas.openxmlformats.org/officeDocument/2006/relationships/slide" Target="slides/slide13.xml"/><Relationship Id="rId23" Type="http://schemas.openxmlformats.org/officeDocument/2006/relationships/slide" Target="slides/slide14.xml"/><Relationship Id="rId24" Type="http://schemas.openxmlformats.org/officeDocument/2006/relationships/slide" Target="slides/slide15.xml"/><Relationship Id="rId25" Type="http://schemas.openxmlformats.org/officeDocument/2006/relationships/slide" Target="slides/slide16.xml"/><Relationship Id="rId26" Type="http://schemas.openxmlformats.org/officeDocument/2006/relationships/slide" Target="slides/slide17.xml"/><Relationship Id="rId27" Type="http://schemas.openxmlformats.org/officeDocument/2006/relationships/slide" Target="slides/slide18.xml"/><Relationship Id="rId28" Type="http://schemas.openxmlformats.org/officeDocument/2006/relationships/slide" Target="slides/slide19.xml"/><Relationship Id="rId29" Type="http://schemas.openxmlformats.org/officeDocument/2006/relationships/slide" Target="slides/slide20.xml"/><Relationship Id="rId30" Type="http://schemas.openxmlformats.org/officeDocument/2006/relationships/slide" Target="slides/slide21.xml"/><Relationship Id="rId31" Type="http://schemas.openxmlformats.org/officeDocument/2006/relationships/slide" Target="slides/slide22.xml"/><Relationship Id="rId32" Type="http://schemas.openxmlformats.org/officeDocument/2006/relationships/slide" Target="slides/slide23.xml"/><Relationship Id="rId33" Type="http://schemas.openxmlformats.org/officeDocument/2006/relationships/slide" Target="slides/slide24.xml"/><Relationship Id="rId34" Type="http://schemas.openxmlformats.org/officeDocument/2006/relationships/slide" Target="slides/slide25.xml"/><Relationship Id="rId35" Type="http://schemas.openxmlformats.org/officeDocument/2006/relationships/slide" Target="slides/slide26.xml"/><Relationship Id="rId36" Type="http://schemas.openxmlformats.org/officeDocument/2006/relationships/slide" Target="slides/slide27.xml"/><Relationship Id="rId37" Type="http://schemas.openxmlformats.org/officeDocument/2006/relationships/slide" Target="slides/slide28.xml"/><Relationship Id="rId38" Type="http://schemas.openxmlformats.org/officeDocument/2006/relationships/slide" Target="slides/slide29.xml"/><Relationship Id="rId39" Type="http://schemas.openxmlformats.org/officeDocument/2006/relationships/slide" Target="slides/slide30.xml"/><Relationship Id="rId40" Type="http://schemas.openxmlformats.org/officeDocument/2006/relationships/slide" Target="slides/slide31.xml"/><Relationship Id="rId41" Type="http://schemas.openxmlformats.org/officeDocument/2006/relationships/slide" Target="slides/slide32.xml"/><Relationship Id="rId42" Type="http://schemas.openxmlformats.org/officeDocument/2006/relationships/slide" Target="slides/slide33.xml"/><Relationship Id="rId43" Type="http://schemas.openxmlformats.org/officeDocument/2006/relationships/slide" Target="slides/slide34.xml"/><Relationship Id="rId44" Type="http://schemas.openxmlformats.org/officeDocument/2006/relationships/slide" Target="slides/slide35.xml"/><Relationship Id="rId45" Type="http://schemas.openxmlformats.org/officeDocument/2006/relationships/slide" Target="slides/slide36.xml"/><Relationship Id="rId46" Type="http://schemas.openxmlformats.org/officeDocument/2006/relationships/slide" Target="slides/slide37.xml"/><Relationship Id="rId47" Type="http://schemas.openxmlformats.org/officeDocument/2006/relationships/slide" Target="slides/slide38.xml"/><Relationship Id="rId48" Type="http://schemas.openxmlformats.org/officeDocument/2006/relationships/slide" Target="slides/slide39.xml"/><Relationship Id="rId49" Type="http://schemas.openxmlformats.org/officeDocument/2006/relationships/slide" Target="slides/slide40.xml"/><Relationship Id="rId50" Type="http://schemas.openxmlformats.org/officeDocument/2006/relationships/slide" Target="slides/slide41.xml"/><Relationship Id="rId51" Type="http://schemas.openxmlformats.org/officeDocument/2006/relationships/slide" Target="slides/slide42.xml"/><Relationship Id="rId52" Type="http://schemas.openxmlformats.org/officeDocument/2006/relationships/slide" Target="slides/slide43.xml"/><Relationship Id="rId53" Type="http://schemas.openxmlformats.org/officeDocument/2006/relationships/slide" Target="slides/slide44.xml"/><Relationship Id="rId54" Type="http://schemas.openxmlformats.org/officeDocument/2006/relationships/slide" Target="slides/slide45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8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4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5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296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80199F03-8BC8-4665-9EA5-D2D0B26A3357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8.xml.rels><?xml version="1.0" encoding="UTF-8"?>
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
</Relationships>
</file>

<file path=ppt/notesSlides/_rels/notesSlide22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
</Relationships>
</file>

<file path=ppt/notesSlides/_rels/notesSlide23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
</Relationships>
</file>

<file path=ppt/notesSlides/_rels/notesSlide24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29.xml.rels><?xml version="1.0" encoding="UTF-8"?>
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
</Relationships>
</file>

<file path=ppt/notesSlides/_rels/notesSlide31.xml.rels><?xml version="1.0" encoding="UTF-8"?>
<Relationships xmlns="http://schemas.openxmlformats.org/package/2006/relationships"><Relationship Id="rId1" Type="http://schemas.openxmlformats.org/officeDocument/2006/relationships/slide" Target="../slides/slide31.xml"/><Relationship Id="rId2" Type="http://schemas.openxmlformats.org/officeDocument/2006/relationships/notesMaster" Target="../notesMasters/notesMaster1.xml"/>
</Relationships>
</file>

<file path=ppt/notesSlides/_rels/notesSlide32.xml.rels><?xml version="1.0" encoding="UTF-8"?>
<Relationships xmlns="http://schemas.openxmlformats.org/package/2006/relationships"><Relationship Id="rId1" Type="http://schemas.openxmlformats.org/officeDocument/2006/relationships/slide" Target="../slides/slide32.xml"/><Relationship Id="rId2" Type="http://schemas.openxmlformats.org/officeDocument/2006/relationships/notesMaster" Target="../notesMasters/notesMaster1.xml"/>
</Relationships>
</file>

<file path=ppt/notesSlides/_rels/notesSlide33.xml.rels><?xml version="1.0" encoding="UTF-8"?>
<Relationships xmlns="http://schemas.openxmlformats.org/package/2006/relationships"><Relationship Id="rId1" Type="http://schemas.openxmlformats.org/officeDocument/2006/relationships/slide" Target="../slides/slide33.xml"/><Relationship Id="rId2" Type="http://schemas.openxmlformats.org/officeDocument/2006/relationships/notesMaster" Target="../notesMasters/notesMaster1.xml"/>
</Relationships>
</file>

<file path=ppt/notesSlides/_rels/notesSlide34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
</Relationships>
</file>

<file path=ppt/notesSlides/_rels/notesSlide35.xml.rels><?xml version="1.0" encoding="UTF-8"?>
<Relationships xmlns="http://schemas.openxmlformats.org/package/2006/relationships"><Relationship Id="rId1" Type="http://schemas.openxmlformats.org/officeDocument/2006/relationships/slide" Target="../slides/slide35.xml"/><Relationship Id="rId2" Type="http://schemas.openxmlformats.org/officeDocument/2006/relationships/notesMaster" Target="../notesMasters/notesMaster1.xml"/>
</Relationships>
</file>

<file path=ppt/notesSlides/_rels/notesSlide37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
</Relationships>
</file>

<file path=ppt/notesSlides/_rels/notesSlide38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
</Relationships>
</file>

<file path=ppt/notesSlides/_rels/notesSlide45.xml.rels><?xml version="1.0" encoding="UTF-8"?>
<Relationships xmlns="http://schemas.openxmlformats.org/package/2006/relationships"><Relationship Id="rId1" Type="http://schemas.openxmlformats.org/officeDocument/2006/relationships/slide" Target="../slides/slide45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CustomShape 1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9" name="PlaceHolder 2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480" name="PlaceHolder 3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/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Forelæsning: 25 personer</a:t>
            </a:r>
            <a:endParaRPr b="0" lang="en-US" sz="2000" spc="-1" strike="noStrike">
              <a:latin typeface="Arial"/>
            </a:endParaRPr>
          </a:p>
        </p:txBody>
      </p:sp>
    </p:spTree>
  </p:cSld>
</p:notes>
</file>

<file path=ppt/notesSlides/notesSlide1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48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483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48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Two different views of the same building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Ideally we would like to find the location in the other image that corresponds to the same physical location on the building.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486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48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Find potential matches – in principal we can have several candidates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89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49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can match distinct point structures, but curves are not trivial to match.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Make a drawing of two curves and explain the problem.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2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Since not all locations are easily matched why not try to find good points to match?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Lets consider the sparse approach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5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49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Yellow: Dark blobs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Red: Bright blobs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Scale = 4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 also trickers on edges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98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2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50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From outer space to atoms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1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50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/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Dithering effect on the cats image and the text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04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50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Another example: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Images of Iijima have their average intensity level rescaled with the intensity of the local image patch in Koenderinks image.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can interpret this image at fine scales and see Iijima or at large scales and see Koenderink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507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50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Here we see the same object at different resolutions. 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It is the same object but it appear differently.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How do we become robust to this effect?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Answer: Do processing at multiple scales to achieve scale invariance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0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51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Move the object slightly in front of the camera and the image changes drastically at grid scale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3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51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Consider dropping this slide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6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51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At scale sigma=0 we have the original image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Try to make a 3D illustration of the scale space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19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3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52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simply an implementation of scale space taking advantage of the reduction in detail</a:t>
            </a: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Consider adding a bit more details here: E.g. subsample by taking every second pixels after Gaussian blurring.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2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notesSlides/notesSlide4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798440" cy="3598200"/>
          </a:xfrm>
          <a:prstGeom prst="rect">
            <a:avLst/>
          </a:prstGeom>
        </p:spPr>
      </p:sp>
      <p:sp>
        <p:nvSpPr>
          <p:cNvPr id="52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49280" cy="4317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42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year: The Lindeberg paper I think is overkill for them – convert it to additional material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525" name="CustomShape 3"/>
          <p:cNvSpPr/>
          <p:nvPr/>
        </p:nvSpPr>
        <p:spPr>
          <a:xfrm>
            <a:off x="4143240" y="9120240"/>
            <a:ext cx="3168000" cy="4773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1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2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3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0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7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0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1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0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4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7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8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4800" cy="147744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4800" cy="147744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4800" cy="1477440"/>
          </a:xfrm>
          <a:prstGeom prst="rect">
            <a:avLst/>
          </a:prstGeom>
          <a:ln w="9360">
            <a:noFill/>
          </a:ln>
        </p:spPr>
      </p:pic>
      <p:sp>
        <p:nvSpPr>
          <p:cNvPr id="83" name="CustomShape 1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84" name="CustomShape 2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85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4800" cy="1477440"/>
          </a:xfrm>
          <a:prstGeom prst="rect">
            <a:avLst/>
          </a:prstGeom>
          <a:ln w="9360">
            <a:noFill/>
          </a:ln>
        </p:spPr>
      </p:pic>
      <p:sp>
        <p:nvSpPr>
          <p:cNvPr id="124" name="CustomShape 1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25" name="CustomShape 2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26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4800" cy="1477440"/>
          </a:xfrm>
          <a:prstGeom prst="rect">
            <a:avLst/>
          </a:prstGeom>
          <a:ln w="9360"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66" name="CustomShape 2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4800" cy="1477440"/>
          </a:xfrm>
          <a:prstGeom prst="rect">
            <a:avLst/>
          </a:prstGeom>
          <a:ln w="9360"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07" name="CustomShape 2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08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09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0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1" name="PlaceHolder 6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12" name="PlaceHolder 7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440" cy="18964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4800" cy="1477440"/>
          </a:xfrm>
          <a:prstGeom prst="rect">
            <a:avLst/>
          </a:prstGeom>
          <a:ln w="9360">
            <a:noFill/>
          </a:ln>
        </p:spPr>
      </p:pic>
      <p:sp>
        <p:nvSpPr>
          <p:cNvPr id="250" name="CustomShape 1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>
              <a:alpha val="12000"/>
            </a:srgbClr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2"/>
          <p:cNvSpPr/>
          <p:nvPr/>
        </p:nvSpPr>
        <p:spPr>
          <a:xfrm>
            <a:off x="0" y="1504800"/>
            <a:ext cx="914184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>
              <a:alpha val="12000"/>
            </a:srgbClr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PlaceHolder 3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3" name="PlaceHolder 4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54" name="PlaceHolder 5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44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wmf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wmf"/><Relationship Id="rId2" Type="http://schemas.openxmlformats.org/officeDocument/2006/relationships/image" Target="../media/image29.wmf"/><Relationship Id="rId3" Type="http://schemas.openxmlformats.org/officeDocument/2006/relationships/image" Target="../media/image30.wmf"/><Relationship Id="rId4" Type="http://schemas.openxmlformats.org/officeDocument/2006/relationships/image" Target="../media/image31.wmf"/><Relationship Id="rId5" Type="http://schemas.openxmlformats.org/officeDocument/2006/relationships/image" Target="../media/image32.wmf"/><Relationship Id="rId6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jpeg"/><Relationship Id="rId2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5.wmf"/><Relationship Id="rId2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6.wmf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18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38.jpeg"/><Relationship Id="rId2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39.jpeg"/><Relationship Id="rId2" Type="http://schemas.openxmlformats.org/officeDocument/2006/relationships/image" Target="../media/image40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2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41.wmf"/><Relationship Id="rId2" Type="http://schemas.openxmlformats.org/officeDocument/2006/relationships/image" Target="../media/image42.wmf"/><Relationship Id="rId3" Type="http://schemas.openxmlformats.org/officeDocument/2006/relationships/image" Target="../media/image43.wmf"/><Relationship Id="rId4" Type="http://schemas.openxmlformats.org/officeDocument/2006/relationships/slideLayout" Target="../slideLayouts/slideLayout29.xml"/><Relationship Id="rId5" Type="http://schemas.openxmlformats.org/officeDocument/2006/relationships/notesSlide" Target="../notesSlides/notesSlide2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44.jpeg"/><Relationship Id="rId2" Type="http://schemas.openxmlformats.org/officeDocument/2006/relationships/image" Target="../media/image45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4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46.jpeg"/><Relationship Id="rId2" Type="http://schemas.openxmlformats.org/officeDocument/2006/relationships/image" Target="../media/image47.jpeg"/><Relationship Id="rId3" Type="http://schemas.openxmlformats.org/officeDocument/2006/relationships/slideLayout" Target="../slideLayouts/slideLayout29.xml"/><Relationship Id="rId4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48.wm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7.xml"/><Relationship Id="rId3" Type="http://schemas.openxmlformats.org/officeDocument/2006/relationships/notesSlide" Target="../notesSlides/notesSlide2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37.xml"/><Relationship Id="rId5" Type="http://schemas.openxmlformats.org/officeDocument/2006/relationships/notesSlide" Target="../notesSlides/notesSlide31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53.wmf"/><Relationship Id="rId2" Type="http://schemas.openxmlformats.org/officeDocument/2006/relationships/image" Target="../media/image54.wmf"/><Relationship Id="rId3" Type="http://schemas.openxmlformats.org/officeDocument/2006/relationships/image" Target="../media/image55.wmf"/><Relationship Id="rId4" Type="http://schemas.openxmlformats.org/officeDocument/2006/relationships/slideLayout" Target="../slideLayouts/slideLayout49.xml"/><Relationship Id="rId5" Type="http://schemas.openxmlformats.org/officeDocument/2006/relationships/notesSlide" Target="../notesSlides/notesSlide32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56.jpeg"/><Relationship Id="rId2" Type="http://schemas.openxmlformats.org/officeDocument/2006/relationships/image" Target="../media/image57.jpeg"/><Relationship Id="rId3" Type="http://schemas.openxmlformats.org/officeDocument/2006/relationships/image" Target="../media/image58.jpeg"/><Relationship Id="rId4" Type="http://schemas.openxmlformats.org/officeDocument/2006/relationships/image" Target="../media/image59.jpeg"/><Relationship Id="rId5" Type="http://schemas.openxmlformats.org/officeDocument/2006/relationships/image" Target="../media/image60.jpeg"/><Relationship Id="rId6" Type="http://schemas.openxmlformats.org/officeDocument/2006/relationships/image" Target="../media/image61.png"/><Relationship Id="rId7" Type="http://schemas.openxmlformats.org/officeDocument/2006/relationships/slideLayout" Target="../slideLayouts/slideLayout71.xml"/><Relationship Id="rId8" Type="http://schemas.openxmlformats.org/officeDocument/2006/relationships/notesSlide" Target="../notesSlides/notesSlide3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slideLayout" Target="../slideLayouts/slideLayout37.xml"/><Relationship Id="rId4" Type="http://schemas.openxmlformats.org/officeDocument/2006/relationships/notesSlide" Target="../notesSlides/notesSlide34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5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76.xml"/><Relationship Id="rId4" Type="http://schemas.openxmlformats.org/officeDocument/2006/relationships/notesSlide" Target="../notesSlides/notesSlide37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66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38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1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wmf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wmf"/><Relationship Id="rId2" Type="http://schemas.openxmlformats.org/officeDocument/2006/relationships/image" Target="../media/image18.wmf"/><Relationship Id="rId3" Type="http://schemas.openxmlformats.org/officeDocument/2006/relationships/image" Target="../media/image19.wmf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CustomShape 1"/>
          <p:cNvSpPr/>
          <p:nvPr/>
        </p:nvSpPr>
        <p:spPr>
          <a:xfrm>
            <a:off x="685800" y="2130480"/>
            <a:ext cx="7770240" cy="14677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Corners and</a:t>
            </a:r>
            <a:br/>
            <a:r>
              <a:rPr b="1" lang="en-US" sz="28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 Matching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298" name="CustomShape 2"/>
          <p:cNvSpPr/>
          <p:nvPr/>
        </p:nvSpPr>
        <p:spPr>
          <a:xfrm>
            <a:off x="1371600" y="3886200"/>
            <a:ext cx="6398640" cy="1750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360"/>
              </a:spcBef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François Lauze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99" name="CustomShape 3"/>
          <p:cNvSpPr/>
          <p:nvPr/>
        </p:nvSpPr>
        <p:spPr>
          <a:xfrm>
            <a:off x="611280" y="476280"/>
            <a:ext cx="6766920" cy="8186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799"/>
              </a:spcBef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D E P A R T M E N T  O F  C O M P U T E R  S C I E N C E</a:t>
            </a:r>
            <a:br/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U N I V E R S I T Y   O F   C O P E N H A G E N</a:t>
            </a:r>
            <a:br/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" descr=""/>
          <p:cNvPicPr/>
          <p:nvPr/>
        </p:nvPicPr>
        <p:blipFill>
          <a:blip r:embed="rId1"/>
          <a:stretch/>
        </p:blipFill>
        <p:spPr>
          <a:xfrm>
            <a:off x="548640" y="1828800"/>
            <a:ext cx="8319960" cy="747360"/>
          </a:xfrm>
          <a:prstGeom prst="rect">
            <a:avLst/>
          </a:prstGeom>
          <a:ln w="27360">
            <a:noFill/>
          </a:ln>
        </p:spPr>
      </p:pic>
      <p:sp>
        <p:nvSpPr>
          <p:cNvPr id="345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Eigenvalues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46" name="CustomShape 2"/>
          <p:cNvSpPr/>
          <p:nvPr/>
        </p:nvSpPr>
        <p:spPr>
          <a:xfrm>
            <a:off x="406080" y="4572000"/>
            <a:ext cx="4439160" cy="40176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 roots are the eigenvalues of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537480" y="3007800"/>
            <a:ext cx="5770800" cy="1337760"/>
          </a:xfrm>
          <a:prstGeom prst="rect">
            <a:avLst/>
          </a:prstGeom>
          <a:ln w="27360">
            <a:noFill/>
          </a:ln>
        </p:spPr>
      </p:pic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2651760" y="5076360"/>
            <a:ext cx="3931200" cy="1506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3" dur="indefinite" restart="never" nodeType="tmRoot">
          <p:childTnLst>
            <p:seq>
              <p:cTn id="6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Eigenvectors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0" name="CustomShape 2"/>
          <p:cNvSpPr/>
          <p:nvPr/>
        </p:nvSpPr>
        <p:spPr>
          <a:xfrm>
            <a:off x="457200" y="1608840"/>
            <a:ext cx="8502840" cy="483948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They are the vectors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x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for which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Tx =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λx,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with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λ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one of the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eigenvalues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i.e. one of the </a:t>
            </a:r>
            <a:r>
              <a:rPr b="1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i="1" lang="en-US" sz="22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1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or</a:t>
            </a:r>
            <a:r>
              <a:rPr b="1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0" i="1" lang="en-US" sz="22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from previous slide.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There are infinitely many solutions!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If</a:t>
            </a:r>
            <a:r>
              <a:rPr b="0" i="1" lang="en-US" sz="26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λ</a:t>
            </a:r>
            <a:r>
              <a:rPr b="1" i="1" lang="en-US" sz="22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1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≠ λ</a:t>
            </a:r>
            <a:r>
              <a:rPr b="0" i="1" lang="en-US" sz="2200" spc="-1" strike="noStrike" baseline="-33000">
                <a:solidFill>
                  <a:srgbClr val="000000"/>
                </a:solidFill>
                <a:latin typeface="Arial"/>
                <a:ea typeface="Arial"/>
              </a:rPr>
              <a:t>2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,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there is one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vector line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of solution per eigenvalue, i.e. two eigenvectors for the same eigenvalue are multiple of each others. So we can choose an eigenvector with norm 1. Still there are two choices: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or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-x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</a:t>
            </a:r>
            <a:endParaRPr b="0" lang="en-US" sz="2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200" spc="-1" strike="noStrike">
              <a:latin typeface="Arial"/>
            </a:endParaRPr>
          </a:p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This is what Python or Matlab returns when asked to compute eigenvectors (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x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 or </a:t>
            </a: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-x 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Arial"/>
              </a:rPr>
              <a:t>just by chance).  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65" dur="indefinite" restart="never" nodeType="tmRoot">
          <p:childTnLst>
            <p:seq>
              <p:cTn id="6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Shi-Tomasi corner detection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2" name="Content Placeholder 3" descr=""/>
          <p:cNvPicPr/>
          <p:nvPr/>
        </p:nvPicPr>
        <p:blipFill>
          <a:blip r:embed="rId1"/>
          <a:srcRect l="0" t="13333" r="0" b="13333"/>
          <a:stretch/>
        </p:blipFill>
        <p:spPr>
          <a:xfrm>
            <a:off x="378360" y="1556640"/>
            <a:ext cx="8306280" cy="45673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67" dur="indefinite" restart="never" nodeType="tmRoot">
          <p:childTnLst>
            <p:seq>
              <p:cTn id="6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Harris corners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54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Harris detector builds on the same structure tensor T.  Harris and Stephens wanted to speed up and avoid the square root extraction.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want: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Where 0 &lt; a &lt; 1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Corresponding to the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central area of the figure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pic>
        <p:nvPicPr>
          <p:cNvPr id="355" name="" descr=""/>
          <p:cNvPicPr/>
          <p:nvPr/>
        </p:nvPicPr>
        <p:blipFill>
          <a:blip r:embed="rId1"/>
          <a:stretch/>
        </p:blipFill>
        <p:spPr>
          <a:xfrm>
            <a:off x="1041480" y="3708360"/>
            <a:ext cx="1966680" cy="709560"/>
          </a:xfrm>
          <a:prstGeom prst="rect">
            <a:avLst/>
          </a:prstGeom>
          <a:ln>
            <a:noFill/>
          </a:ln>
        </p:spPr>
      </p:pic>
      <p:pic>
        <p:nvPicPr>
          <p:cNvPr id="356" name="" descr=""/>
          <p:cNvPicPr/>
          <p:nvPr/>
        </p:nvPicPr>
        <p:blipFill>
          <a:blip r:embed="rId2"/>
          <a:stretch/>
        </p:blipFill>
        <p:spPr>
          <a:xfrm>
            <a:off x="4841640" y="2679120"/>
            <a:ext cx="3661200" cy="399492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69" dur="indefinite" restart="never" nodeType="tmRoot">
          <p:childTnLst>
            <p:seq>
              <p:cTn id="7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58" name="CustomShape 2"/>
          <p:cNvSpPr/>
          <p:nvPr/>
        </p:nvSpPr>
        <p:spPr>
          <a:xfrm>
            <a:off x="467640" y="19890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 function that is positive in the central area is: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Rewrite: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       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4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use that              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3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     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59" name="" descr=""/>
          <p:cNvPicPr/>
          <p:nvPr/>
        </p:nvPicPr>
        <p:blipFill>
          <a:blip r:embed="rId1"/>
          <a:stretch/>
        </p:blipFill>
        <p:spPr>
          <a:xfrm>
            <a:off x="2108160" y="2616120"/>
            <a:ext cx="4468680" cy="531720"/>
          </a:xfrm>
          <a:prstGeom prst="rect">
            <a:avLst/>
          </a:prstGeom>
          <a:ln>
            <a:noFill/>
          </a:ln>
        </p:spPr>
      </p:pic>
      <p:pic>
        <p:nvPicPr>
          <p:cNvPr id="360" name="" descr=""/>
          <p:cNvPicPr/>
          <p:nvPr/>
        </p:nvPicPr>
        <p:blipFill>
          <a:blip r:embed="rId2"/>
          <a:stretch/>
        </p:blipFill>
        <p:spPr>
          <a:xfrm>
            <a:off x="1803960" y="4480560"/>
            <a:ext cx="1128600" cy="709560"/>
          </a:xfrm>
          <a:prstGeom prst="rect">
            <a:avLst/>
          </a:prstGeom>
          <a:ln>
            <a:noFill/>
          </a:ln>
        </p:spPr>
      </p:pic>
      <p:pic>
        <p:nvPicPr>
          <p:cNvPr id="361" name="" descr=""/>
          <p:cNvPicPr/>
          <p:nvPr/>
        </p:nvPicPr>
        <p:blipFill>
          <a:blip r:embed="rId3"/>
          <a:stretch/>
        </p:blipFill>
        <p:spPr>
          <a:xfrm>
            <a:off x="2743200" y="5120640"/>
            <a:ext cx="2893680" cy="429840"/>
          </a:xfrm>
          <a:prstGeom prst="rect">
            <a:avLst/>
          </a:prstGeom>
          <a:ln>
            <a:noFill/>
          </a:ln>
        </p:spPr>
      </p:pic>
      <p:pic>
        <p:nvPicPr>
          <p:cNvPr id="362" name="" descr=""/>
          <p:cNvPicPr/>
          <p:nvPr/>
        </p:nvPicPr>
        <p:blipFill>
          <a:blip r:embed="rId4"/>
          <a:stretch/>
        </p:blipFill>
        <p:spPr>
          <a:xfrm>
            <a:off x="1758240" y="5695560"/>
            <a:ext cx="2995560" cy="429840"/>
          </a:xfrm>
          <a:prstGeom prst="rect">
            <a:avLst/>
          </a:prstGeom>
          <a:ln>
            <a:noFill/>
          </a:ln>
        </p:spPr>
      </p:pic>
      <p:pic>
        <p:nvPicPr>
          <p:cNvPr id="363" name="" descr=""/>
          <p:cNvPicPr/>
          <p:nvPr/>
        </p:nvPicPr>
        <p:blipFill>
          <a:blip r:embed="rId5"/>
          <a:stretch/>
        </p:blipFill>
        <p:spPr>
          <a:xfrm>
            <a:off x="2933640" y="3327480"/>
            <a:ext cx="3186000" cy="1153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1" dur="indefinite" restart="never" nodeType="tmRoot">
          <p:childTnLst>
            <p:seq>
              <p:cTn id="7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Harris detector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65" name="CustomShape 2"/>
          <p:cNvSpPr/>
          <p:nvPr/>
        </p:nvSpPr>
        <p:spPr>
          <a:xfrm>
            <a:off x="457200" y="1600200"/>
            <a:ext cx="8227440" cy="47070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get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mark corner points as the ones with locally maximum value of </a:t>
            </a:r>
            <a:r>
              <a:rPr b="0" lang="en-US" sz="2400" spc="-1" strike="noStrike" u="sng">
                <a:solidFill>
                  <a:srgbClr val="000000"/>
                </a:solidFill>
                <a:uFillTx/>
                <a:latin typeface="Arial"/>
                <a:ea typeface="DejaVu Sans"/>
              </a:rPr>
              <a:t>R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&gt; 0.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value of k must be &lt; 0.25.  Often values between 0.15 and 0.20 are used.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detector may (as the other detectors) be extended to multiple scales.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6" name="" descr=""/>
          <p:cNvPicPr/>
          <p:nvPr/>
        </p:nvPicPr>
        <p:blipFill>
          <a:blip r:embed="rId1"/>
          <a:stretch/>
        </p:blipFill>
        <p:spPr>
          <a:xfrm>
            <a:off x="1967760" y="1642320"/>
            <a:ext cx="3511440" cy="39672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73" dur="indefinite" restart="never" nodeType="tmRoot">
          <p:childTnLst>
            <p:seq>
              <p:cTn id="7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 Harris corner detection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68" name="Content Placeholder 3" descr=""/>
          <p:cNvPicPr/>
          <p:nvPr/>
        </p:nvPicPr>
        <p:blipFill>
          <a:blip r:embed="rId1"/>
          <a:srcRect l="0" t="13333" r="0" b="13333"/>
          <a:stretch/>
        </p:blipFill>
        <p:spPr>
          <a:xfrm>
            <a:off x="457200" y="1600200"/>
            <a:ext cx="8227440" cy="4523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5" dur="indefinite" restart="never" nodeType="tmRoot">
          <p:childTnLst>
            <p:seq>
              <p:cTn id="7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 detectors: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Harris corners (fixed scale)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0" name="Content Placeholder 3" descr=""/>
          <p:cNvPicPr/>
          <p:nvPr/>
        </p:nvPicPr>
        <p:blipFill>
          <a:blip r:embed="rId1"/>
          <a:stretch/>
        </p:blipFill>
        <p:spPr>
          <a:xfrm>
            <a:off x="1170720" y="1600200"/>
            <a:ext cx="6800400" cy="4523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77" dur="indefinite" restart="never" nodeType="tmRoot">
          <p:childTnLst>
            <p:seq>
              <p:cTn id="7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Plessey corner detector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Plessey approach avoid the constant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k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using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Where the determinant and trace is defined as before.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Corner points are marked when the measure locally is maximal.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measure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Det/Tr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found to be the harmonic mean of the two eigenvalues, i.e.: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373" name="" descr=""/>
          <p:cNvPicPr/>
          <p:nvPr/>
        </p:nvPicPr>
        <p:blipFill>
          <a:blip r:embed="rId1"/>
          <a:stretch/>
        </p:blipFill>
        <p:spPr>
          <a:xfrm>
            <a:off x="3683160" y="4927680"/>
            <a:ext cx="887040" cy="1166760"/>
          </a:xfrm>
          <a:prstGeom prst="rect">
            <a:avLst/>
          </a:prstGeom>
          <a:ln>
            <a:noFill/>
          </a:ln>
        </p:spPr>
      </p:pic>
      <p:sp>
        <p:nvSpPr>
          <p:cNvPr id="374" name="CustomShape 3"/>
          <p:cNvSpPr/>
          <p:nvPr/>
        </p:nvSpPr>
        <p:spPr>
          <a:xfrm>
            <a:off x="2248560" y="2194560"/>
            <a:ext cx="1124640" cy="31500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Plessey = 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75" name="" descr=""/>
          <p:cNvPicPr/>
          <p:nvPr/>
        </p:nvPicPr>
        <p:blipFill>
          <a:blip r:embed="rId2"/>
          <a:stretch/>
        </p:blipFill>
        <p:spPr>
          <a:xfrm>
            <a:off x="3395160" y="2103120"/>
            <a:ext cx="1084320" cy="57960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Plessey corner detection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77" name="Content Placeholder 3" descr=""/>
          <p:cNvPicPr/>
          <p:nvPr/>
        </p:nvPicPr>
        <p:blipFill>
          <a:blip r:embed="rId1"/>
          <a:srcRect l="0" t="13333" r="0" b="13333"/>
          <a:stretch/>
        </p:blipFill>
        <p:spPr>
          <a:xfrm>
            <a:off x="457200" y="1600200"/>
            <a:ext cx="8227440" cy="4523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81" dur="indefinite" restart="never" nodeType="tmRoot">
          <p:childTnLst>
            <p:seq>
              <p:cTn id="8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CustomShape 1"/>
          <p:cNvSpPr/>
          <p:nvPr/>
        </p:nvSpPr>
        <p:spPr>
          <a:xfrm>
            <a:off x="457200" y="274680"/>
            <a:ext cx="1232280" cy="631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Today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1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Corners – statistical analysis of gradient directions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Harris, Plessey mf.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points matching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descriptors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Many other corner/interest point detectors exist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79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should be aware that you have only heard a fraction of the story. 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Another detector mark points where is iso-intensity curve through the point bends locally maximal.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You may check:</a:t>
            </a:r>
            <a:endParaRPr b="0" lang="en-US" sz="2400" spc="-1" strike="noStrike">
              <a:latin typeface="Arial"/>
            </a:endParaRPr>
          </a:p>
          <a:p>
            <a:pPr lvl="1" marL="857160" indent="-455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Kitchen operator</a:t>
            </a:r>
            <a:endParaRPr b="0" lang="en-US" sz="2000" spc="-1" strike="noStrike">
              <a:latin typeface="Arial"/>
            </a:endParaRPr>
          </a:p>
          <a:p>
            <a:pPr lvl="1" marL="857160" indent="-455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Förstner corner detector</a:t>
            </a:r>
            <a:endParaRPr b="0" lang="en-US" sz="2000" spc="-1" strike="noStrike">
              <a:latin typeface="Arial"/>
            </a:endParaRPr>
          </a:p>
          <a:p>
            <a:pPr lvl="1" marL="857160" indent="-455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Susan corner detector</a:t>
            </a:r>
            <a:endParaRPr b="0" lang="en-US" sz="2000" spc="-1" strike="noStrike"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00"/>
              </a:spcBef>
            </a:pPr>
            <a:endParaRPr b="0" lang="en-US" sz="2000" spc="-1" strike="noStrike">
              <a:latin typeface="Arial"/>
            </a:endParaRPr>
          </a:p>
          <a:p>
            <a:pPr marL="39996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Whatever you choose, be prepared to get something else compared to what you expected.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83" dur="indefinite" restart="never" nodeType="tmRoot">
          <p:childTnLst>
            <p:seq>
              <p:cTn id="8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Now we are going to use the interest points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Consider the problem of matching two or more images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Relevant for</a:t>
            </a:r>
            <a:endParaRPr b="0" lang="en-US" sz="24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3D reconstruction</a:t>
            </a:r>
            <a:endParaRPr b="0" lang="en-US" sz="20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Content-based image retrieval </a:t>
            </a:r>
            <a:endParaRPr b="0" lang="en-US" sz="20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 detection and recognition</a:t>
            </a:r>
            <a:endParaRPr b="0" lang="en-US" sz="20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More tasks...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2" name="CustomShape 3"/>
          <p:cNvSpPr/>
          <p:nvPr/>
        </p:nvSpPr>
        <p:spPr>
          <a:xfrm>
            <a:off x="611640" y="4941000"/>
            <a:ext cx="7990560" cy="698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 general (if we do not know a lot about from where the images are taken) a point in one image may match any point in the other image.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85" dur="indefinite" restart="never" nodeType="tmRoot">
          <p:childTnLst>
            <p:seq>
              <p:cTn id="86" dur="indefinite" nodeType="mainSeq">
                <p:childTnLst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Fundamental Question: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Where did the underlying feature go?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84" name="Picture 3" descr=""/>
          <p:cNvPicPr/>
          <p:nvPr/>
        </p:nvPicPr>
        <p:blipFill>
          <a:blip r:embed="rId1"/>
          <a:stretch/>
        </p:blipFill>
        <p:spPr>
          <a:xfrm>
            <a:off x="4572000" y="2446200"/>
            <a:ext cx="4341240" cy="2885400"/>
          </a:xfrm>
          <a:prstGeom prst="rect">
            <a:avLst/>
          </a:prstGeom>
          <a:ln w="9360">
            <a:noFill/>
          </a:ln>
        </p:spPr>
      </p:pic>
      <p:pic>
        <p:nvPicPr>
          <p:cNvPr id="385" name="Picture 4" descr=""/>
          <p:cNvPicPr/>
          <p:nvPr/>
        </p:nvPicPr>
        <p:blipFill>
          <a:blip r:embed="rId2"/>
          <a:stretch/>
        </p:blipFill>
        <p:spPr>
          <a:xfrm>
            <a:off x="152280" y="2446200"/>
            <a:ext cx="4341240" cy="2885400"/>
          </a:xfrm>
          <a:prstGeom prst="rect">
            <a:avLst/>
          </a:prstGeom>
          <a:ln w="9360">
            <a:noFill/>
          </a:ln>
        </p:spPr>
      </p:pic>
      <p:grpSp>
        <p:nvGrpSpPr>
          <p:cNvPr id="386" name="Group 2"/>
          <p:cNvGrpSpPr/>
          <p:nvPr/>
        </p:nvGrpSpPr>
        <p:grpSpPr>
          <a:xfrm>
            <a:off x="1828800" y="2743200"/>
            <a:ext cx="4495680" cy="1143000"/>
            <a:chOff x="1828800" y="2743200"/>
            <a:chExt cx="4495680" cy="1143000"/>
          </a:xfrm>
        </p:grpSpPr>
        <p:grpSp>
          <p:nvGrpSpPr>
            <p:cNvPr id="387" name="Group 3"/>
            <p:cNvGrpSpPr/>
            <p:nvPr/>
          </p:nvGrpSpPr>
          <p:grpSpPr>
            <a:xfrm>
              <a:off x="1828800" y="2819160"/>
              <a:ext cx="4495680" cy="1067040"/>
              <a:chOff x="1828800" y="2819160"/>
              <a:chExt cx="4495680" cy="1067040"/>
            </a:xfrm>
          </p:grpSpPr>
          <p:sp>
            <p:nvSpPr>
              <p:cNvPr id="388" name="CustomShape 4"/>
              <p:cNvSpPr/>
              <p:nvPr/>
            </p:nvSpPr>
            <p:spPr>
              <a:xfrm>
                <a:off x="1828800" y="3124080"/>
                <a:ext cx="302760" cy="22644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89" name="Line 5"/>
              <p:cNvSpPr/>
              <p:nvPr/>
            </p:nvSpPr>
            <p:spPr>
              <a:xfrm flipV="1">
                <a:off x="2133360" y="3124080"/>
                <a:ext cx="4191120" cy="763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0" name="Line 6"/>
              <p:cNvSpPr/>
              <p:nvPr/>
            </p:nvSpPr>
            <p:spPr>
              <a:xfrm>
                <a:off x="2133360" y="3200400"/>
                <a:ext cx="4191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391" name="Line 7"/>
              <p:cNvSpPr/>
              <p:nvPr/>
            </p:nvSpPr>
            <p:spPr>
              <a:xfrm flipV="1">
                <a:off x="2133360" y="2819160"/>
                <a:ext cx="320040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392" name="CustomShape 8"/>
            <p:cNvSpPr/>
            <p:nvPr/>
          </p:nvSpPr>
          <p:spPr>
            <a:xfrm>
              <a:off x="2201040" y="2743200"/>
              <a:ext cx="305640" cy="3628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393" name="CustomShape 9"/>
          <p:cNvSpPr/>
          <p:nvPr/>
        </p:nvSpPr>
        <p:spPr>
          <a:xfrm>
            <a:off x="467640" y="5661360"/>
            <a:ext cx="8206920" cy="63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Matching: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Ideally, we want to find the location in the other image which corresponds to the same physical location on the building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01" dur="indefinite" restart="never" nodeType="tmRoot">
          <p:childTnLst>
            <p:seq>
              <p:cTn id="102" dur="indefinite" nodeType="mainSeq">
                <p:childTnLst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Matching Strategy Illustrated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5" name="Picture 4" descr=""/>
          <p:cNvPicPr/>
          <p:nvPr/>
        </p:nvPicPr>
        <p:blipFill>
          <a:blip r:embed="rId1"/>
          <a:stretch/>
        </p:blipFill>
        <p:spPr>
          <a:xfrm>
            <a:off x="1619640" y="1196640"/>
            <a:ext cx="4678200" cy="3742200"/>
          </a:xfrm>
          <a:prstGeom prst="rect">
            <a:avLst/>
          </a:prstGeom>
          <a:ln w="9360">
            <a:noFill/>
          </a:ln>
        </p:spPr>
      </p:pic>
      <p:pic>
        <p:nvPicPr>
          <p:cNvPr id="396" name="Picture 5" descr=""/>
          <p:cNvPicPr/>
          <p:nvPr/>
        </p:nvPicPr>
        <p:blipFill>
          <a:blip r:embed="rId2"/>
          <a:stretch/>
        </p:blipFill>
        <p:spPr>
          <a:xfrm>
            <a:off x="6440760" y="4732560"/>
            <a:ext cx="2521440" cy="2040120"/>
          </a:xfrm>
          <a:prstGeom prst="rect">
            <a:avLst/>
          </a:prstGeom>
          <a:ln w="9360">
            <a:noFill/>
          </a:ln>
        </p:spPr>
      </p:pic>
      <p:pic>
        <p:nvPicPr>
          <p:cNvPr id="397" name="Picture 6" descr=""/>
          <p:cNvPicPr/>
          <p:nvPr/>
        </p:nvPicPr>
        <p:blipFill>
          <a:blip r:embed="rId3"/>
          <a:stretch/>
        </p:blipFill>
        <p:spPr>
          <a:xfrm>
            <a:off x="467640" y="4732560"/>
            <a:ext cx="2545920" cy="206424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11" dur="indefinite" restart="never" nodeType="tmRoot">
          <p:childTnLst>
            <p:seq>
              <p:cTn id="1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Not all image patches can be matched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99" name="Picture 3" descr=""/>
          <p:cNvPicPr/>
          <p:nvPr/>
        </p:nvPicPr>
        <p:blipFill>
          <a:blip r:embed="rId1"/>
          <a:stretch/>
        </p:blipFill>
        <p:spPr>
          <a:xfrm>
            <a:off x="4572000" y="2446200"/>
            <a:ext cx="4341240" cy="2885400"/>
          </a:xfrm>
          <a:prstGeom prst="rect">
            <a:avLst/>
          </a:prstGeom>
          <a:ln w="9360">
            <a:noFill/>
          </a:ln>
        </p:spPr>
      </p:pic>
      <p:pic>
        <p:nvPicPr>
          <p:cNvPr id="400" name="Picture 4" descr=""/>
          <p:cNvPicPr/>
          <p:nvPr/>
        </p:nvPicPr>
        <p:blipFill>
          <a:blip r:embed="rId2"/>
          <a:stretch/>
        </p:blipFill>
        <p:spPr>
          <a:xfrm>
            <a:off x="152280" y="2446200"/>
            <a:ext cx="4341240" cy="2885400"/>
          </a:xfrm>
          <a:prstGeom prst="rect">
            <a:avLst/>
          </a:prstGeom>
          <a:ln w="9360">
            <a:noFill/>
          </a:ln>
        </p:spPr>
      </p:pic>
      <p:grpSp>
        <p:nvGrpSpPr>
          <p:cNvPr id="401" name="Group 2"/>
          <p:cNvGrpSpPr/>
          <p:nvPr/>
        </p:nvGrpSpPr>
        <p:grpSpPr>
          <a:xfrm>
            <a:off x="1828800" y="2743200"/>
            <a:ext cx="4495680" cy="1143000"/>
            <a:chOff x="1828800" y="2743200"/>
            <a:chExt cx="4495680" cy="1143000"/>
          </a:xfrm>
        </p:grpSpPr>
        <p:grpSp>
          <p:nvGrpSpPr>
            <p:cNvPr id="402" name="Group 3"/>
            <p:cNvGrpSpPr/>
            <p:nvPr/>
          </p:nvGrpSpPr>
          <p:grpSpPr>
            <a:xfrm>
              <a:off x="1828800" y="2819160"/>
              <a:ext cx="4495680" cy="1067040"/>
              <a:chOff x="1828800" y="2819160"/>
              <a:chExt cx="4495680" cy="1067040"/>
            </a:xfrm>
          </p:grpSpPr>
          <p:sp>
            <p:nvSpPr>
              <p:cNvPr id="403" name="CustomShape 4"/>
              <p:cNvSpPr/>
              <p:nvPr/>
            </p:nvSpPr>
            <p:spPr>
              <a:xfrm>
                <a:off x="1828800" y="3124080"/>
                <a:ext cx="302760" cy="226440"/>
              </a:xfrm>
              <a:prstGeom prst="rect">
                <a:avLst/>
              </a:prstGeom>
              <a:noFill/>
              <a:ln w="12600">
                <a:solidFill>
                  <a:schemeClr val="tx1"/>
                </a:solidFill>
                <a:miter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4" name="Line 5"/>
              <p:cNvSpPr/>
              <p:nvPr/>
            </p:nvSpPr>
            <p:spPr>
              <a:xfrm flipV="1">
                <a:off x="2133360" y="3124080"/>
                <a:ext cx="4191120" cy="7632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5" name="Line 6"/>
              <p:cNvSpPr/>
              <p:nvPr/>
            </p:nvSpPr>
            <p:spPr>
              <a:xfrm>
                <a:off x="2133360" y="3200400"/>
                <a:ext cx="4191120" cy="68580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  <p:sp>
            <p:nvSpPr>
              <p:cNvPr id="406" name="Line 7"/>
              <p:cNvSpPr/>
              <p:nvPr/>
            </p:nvSpPr>
            <p:spPr>
              <a:xfrm flipV="1">
                <a:off x="2133360" y="2819160"/>
                <a:ext cx="3200400" cy="381240"/>
              </a:xfrm>
              <a:prstGeom prst="line">
                <a:avLst/>
              </a:prstGeom>
              <a:ln w="9360">
                <a:solidFill>
                  <a:schemeClr val="tx1"/>
                </a:solidFill>
                <a:round/>
                <a:tailEnd len="med" type="triangle" w="med"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407" name="CustomShape 8"/>
            <p:cNvSpPr/>
            <p:nvPr/>
          </p:nvSpPr>
          <p:spPr>
            <a:xfrm>
              <a:off x="2201040" y="2743200"/>
              <a:ext cx="305640" cy="362880"/>
            </a:xfrm>
            <a:prstGeom prst="rect">
              <a:avLst/>
            </a:prstGeom>
            <a:noFill/>
            <a:ln w="9360"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/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000000"/>
                  </a:solidFill>
                  <a:latin typeface="Arial"/>
                  <a:ea typeface="DejaVu Sans"/>
                </a:rPr>
                <a:t>?</a:t>
              </a:r>
              <a:endParaRPr b="0" lang="en-US" sz="1800" spc="-1" strike="noStrike">
                <a:latin typeface="Arial"/>
              </a:endParaRPr>
            </a:p>
          </p:txBody>
        </p:sp>
      </p:grpSp>
      <p:sp>
        <p:nvSpPr>
          <p:cNvPr id="408" name="CustomShape 9"/>
          <p:cNvSpPr/>
          <p:nvPr/>
        </p:nvSpPr>
        <p:spPr>
          <a:xfrm>
            <a:off x="304920" y="5638680"/>
            <a:ext cx="860832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To be able to figure out which points belongs to which we need a bit of structure: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Sky patches are impossible to match. Occluded areas cannot be matched. Repetitive structures like windows may easily be mismatched.</a:t>
            </a:r>
            <a:br/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3" dur="indefinite" restart="never" nodeType="tmRoot">
          <p:childTnLst>
            <p:seq>
              <p:cTn id="1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Dense versus sparse matching?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0" name="Picture 3" descr=""/>
          <p:cNvPicPr/>
          <p:nvPr/>
        </p:nvPicPr>
        <p:blipFill>
          <a:blip r:embed="rId1"/>
          <a:stretch/>
        </p:blipFill>
        <p:spPr>
          <a:xfrm>
            <a:off x="4572000" y="2446200"/>
            <a:ext cx="4341240" cy="2885400"/>
          </a:xfrm>
          <a:prstGeom prst="rect">
            <a:avLst/>
          </a:prstGeom>
          <a:ln w="9360">
            <a:noFill/>
          </a:ln>
        </p:spPr>
      </p:pic>
      <p:pic>
        <p:nvPicPr>
          <p:cNvPr id="411" name="Picture 4" descr=""/>
          <p:cNvPicPr/>
          <p:nvPr/>
        </p:nvPicPr>
        <p:blipFill>
          <a:blip r:embed="rId2"/>
          <a:stretch/>
        </p:blipFill>
        <p:spPr>
          <a:xfrm>
            <a:off x="152280" y="2446200"/>
            <a:ext cx="4341240" cy="2885400"/>
          </a:xfrm>
          <a:prstGeom prst="rect">
            <a:avLst/>
          </a:prstGeom>
          <a:ln w="9360">
            <a:noFill/>
          </a:ln>
        </p:spPr>
      </p:pic>
      <p:sp>
        <p:nvSpPr>
          <p:cNvPr id="412" name="CustomShape 2"/>
          <p:cNvSpPr/>
          <p:nvPr/>
        </p:nvSpPr>
        <p:spPr>
          <a:xfrm>
            <a:off x="457200" y="5562720"/>
            <a:ext cx="845604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Dense : Match all pixels in the images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Sparse: Match a subset of positions in the images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Both approaches have merit, but dense is computationally expensive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15" dur="indefinite" restart="never" nodeType="tmRoot">
          <p:childTnLst>
            <p:seq>
              <p:cTn id="116" dur="indefinite" nodeType="mainSeq">
                <p:childTnLst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Salient points = Interests points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4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or Salient points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Local structure that appear distinct from the image in the surrounding region of the salient point.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already know to detect such points!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Terminology: Salient points aka interest points aka key points aka features (old confusing terminology)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Problem: How dense do we need the points?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21" dur="indefinite" restart="never" nodeType="tmRoot">
          <p:childTnLst>
            <p:seq>
              <p:cTn id="122" dur="indefinite" nodeType="mainSeq">
                <p:childTnLst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Interest point detectors: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Detecting blobs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16" name="Content Placeholder 3" descr=""/>
          <p:cNvPicPr/>
          <p:nvPr/>
        </p:nvPicPr>
        <p:blipFill>
          <a:blip r:embed="rId1"/>
          <a:stretch/>
        </p:blipFill>
        <p:spPr>
          <a:xfrm>
            <a:off x="1188000" y="1611720"/>
            <a:ext cx="6765840" cy="4500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135" dur="indefinite" restart="never" nodeType="tmRoot">
          <p:childTnLst>
            <p:seq>
              <p:cTn id="1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How do we know the size of things?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18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Multi-Scale analysis</a:t>
            </a:r>
            <a:endParaRPr b="0" lang="en-US" sz="2400" spc="-1" strike="noStrike"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 Introduction to Scale Space Theory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137" dur="indefinite" restart="never" nodeType="tmRoot">
          <p:childTnLst>
            <p:seq>
              <p:cTn id="1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CustomShape 1"/>
          <p:cNvSpPr/>
          <p:nvPr/>
        </p:nvSpPr>
        <p:spPr>
          <a:xfrm>
            <a:off x="609480" y="609480"/>
            <a:ext cx="8227440" cy="75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Measurements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What do we measure?</a:t>
            </a:r>
            <a:br/>
            <a:endParaRPr b="0" lang="en-US" sz="2400" spc="-1" strike="noStrike">
              <a:latin typeface="Arial"/>
            </a:endParaRPr>
          </a:p>
        </p:txBody>
      </p:sp>
      <p:pic>
        <p:nvPicPr>
          <p:cNvPr id="420" name="Picture 9" descr=""/>
          <p:cNvPicPr/>
          <p:nvPr/>
        </p:nvPicPr>
        <p:blipFill>
          <a:blip r:embed="rId1"/>
          <a:stretch/>
        </p:blipFill>
        <p:spPr>
          <a:xfrm>
            <a:off x="684360" y="1844640"/>
            <a:ext cx="7630560" cy="3726720"/>
          </a:xfrm>
          <a:prstGeom prst="rect">
            <a:avLst/>
          </a:prstGeom>
          <a:ln w="9360">
            <a:noFill/>
          </a:ln>
        </p:spPr>
      </p:pic>
      <p:sp>
        <p:nvSpPr>
          <p:cNvPr id="421" name="CustomShape 2"/>
          <p:cNvSpPr/>
          <p:nvPr/>
        </p:nvSpPr>
        <p:spPr>
          <a:xfrm>
            <a:off x="6781680" y="6473880"/>
            <a:ext cx="3274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ustomShape 1"/>
          <p:cNvSpPr/>
          <p:nvPr/>
        </p:nvSpPr>
        <p:spPr>
          <a:xfrm>
            <a:off x="467640" y="274680"/>
            <a:ext cx="8217000" cy="77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Corners and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03" name="CustomShape 2"/>
          <p:cNvSpPr/>
          <p:nvPr/>
        </p:nvSpPr>
        <p:spPr>
          <a:xfrm>
            <a:off x="395640" y="1556640"/>
            <a:ext cx="8289000" cy="45673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exist a number of approaches to corner detecting. Here we will focus on a single type based on analyzing the statistics of </a:t>
            </a:r>
            <a:r>
              <a:rPr b="0" lang="en-US" sz="2400" spc="-1" strike="noStrike">
                <a:solidFill>
                  <a:srgbClr val="ff0000"/>
                </a:solidFill>
                <a:latin typeface="Arial"/>
                <a:ea typeface="DejaVu Sans"/>
              </a:rPr>
              <a:t>gradients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04" name="" descr=""/>
          <p:cNvPicPr/>
          <p:nvPr/>
        </p:nvPicPr>
        <p:blipFill>
          <a:blip r:embed="rId1"/>
          <a:stretch/>
        </p:blipFill>
        <p:spPr>
          <a:xfrm>
            <a:off x="3078360" y="2810880"/>
            <a:ext cx="4936680" cy="3706560"/>
          </a:xfrm>
          <a:prstGeom prst="rect">
            <a:avLst/>
          </a:prstGeom>
          <a:ln w="27360">
            <a:noFill/>
          </a:ln>
        </p:spPr>
      </p:pic>
      <p:sp>
        <p:nvSpPr>
          <p:cNvPr id="305" name="CustomShape 3"/>
          <p:cNvSpPr/>
          <p:nvPr/>
        </p:nvSpPr>
        <p:spPr>
          <a:xfrm>
            <a:off x="5721120" y="2969280"/>
            <a:ext cx="90360" cy="90360"/>
          </a:xfrm>
          <a:prstGeom prst="ellipse">
            <a:avLst/>
          </a:prstGeom>
          <a:solidFill>
            <a:srgbClr val="729fcf">
              <a:alpha val="12000"/>
            </a:srgbClr>
          </a:solidFill>
          <a:ln w="27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6" name="Line 4"/>
          <p:cNvSpPr/>
          <p:nvPr/>
        </p:nvSpPr>
        <p:spPr>
          <a:xfrm flipH="1">
            <a:off x="1280160" y="3017520"/>
            <a:ext cx="4440960" cy="64008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7" name="CustomShape 5"/>
          <p:cNvSpPr/>
          <p:nvPr/>
        </p:nvSpPr>
        <p:spPr>
          <a:xfrm>
            <a:off x="5443920" y="3048120"/>
            <a:ext cx="90360" cy="90360"/>
          </a:xfrm>
          <a:prstGeom prst="ellipse">
            <a:avLst/>
          </a:prstGeom>
          <a:solidFill>
            <a:srgbClr val="729fcf">
              <a:alpha val="12000"/>
            </a:srgbClr>
          </a:solidFill>
          <a:ln w="27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08" name="Line 6"/>
          <p:cNvSpPr/>
          <p:nvPr/>
        </p:nvSpPr>
        <p:spPr>
          <a:xfrm flipH="1">
            <a:off x="1371600" y="3139560"/>
            <a:ext cx="4072320" cy="198108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09" name="CustomShape 7"/>
          <p:cNvSpPr/>
          <p:nvPr/>
        </p:nvSpPr>
        <p:spPr>
          <a:xfrm>
            <a:off x="356760" y="3474720"/>
            <a:ext cx="1014840" cy="36576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 corner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310" name="CustomShape 8"/>
          <p:cNvSpPr/>
          <p:nvPr/>
        </p:nvSpPr>
        <p:spPr>
          <a:xfrm>
            <a:off x="395640" y="4937760"/>
            <a:ext cx="975960" cy="28764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an edge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Observations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3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3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have a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size / scale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consists of objects of various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sizes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They contain several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scales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Objects are measured by some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device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Cameras, the eye, …</a:t>
            </a:r>
            <a:endParaRPr b="0" lang="en-US" sz="20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Devices are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finite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They have a minimum and a maximum detection range: the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inner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and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outer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scale. They determine the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spatial resolution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.</a:t>
            </a:r>
            <a:endParaRPr b="0" lang="en-US" sz="2000" spc="-1" strike="noStrike">
              <a:latin typeface="Arial"/>
            </a:endParaRPr>
          </a:p>
          <a:p>
            <a:pPr lvl="1" marL="743040" indent="-2836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device must allow </a:t>
            </a:r>
            <a:r>
              <a:rPr b="0" lang="en-US" sz="2000" spc="-1" strike="noStrike">
                <a:solidFill>
                  <a:srgbClr val="333399"/>
                </a:solidFill>
                <a:latin typeface="Arial"/>
                <a:ea typeface="ＭＳ Ｐゴシック"/>
              </a:rPr>
              <a:t>multi-scale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structures.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has to respect the various sizes of the object. The inner scale isn’t always the best scale.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24" name="CustomShape 3"/>
          <p:cNvSpPr/>
          <p:nvPr/>
        </p:nvSpPr>
        <p:spPr>
          <a:xfrm>
            <a:off x="6705720" y="6473880"/>
            <a:ext cx="3274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41" dur="indefinite" restart="never" nodeType="tmRoot">
          <p:childTnLst>
            <p:seq>
              <p:cTn id="142" dur="indefinite" nodeType="mainSeq">
                <p:childTnLst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CustomShape 1"/>
          <p:cNvSpPr/>
          <p:nvPr/>
        </p:nvSpPr>
        <p:spPr>
          <a:xfrm>
            <a:off x="609480" y="457200"/>
            <a:ext cx="8227440" cy="75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visual system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26" name="CustomShape 2"/>
          <p:cNvSpPr/>
          <p:nvPr/>
        </p:nvSpPr>
        <p:spPr>
          <a:xfrm>
            <a:off x="609480" y="1752480"/>
            <a:ext cx="8227440" cy="243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743040" indent="-283680">
              <a:lnSpc>
                <a:spcPct val="100000"/>
              </a:lnSpc>
              <a:spcBef>
                <a:spcPts val="439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see multi-scale: </a:t>
            </a:r>
            <a:endParaRPr b="0" lang="en-US" sz="2200" spc="-1" strike="noStrike">
              <a:latin typeface="Arial"/>
            </a:endParaRPr>
          </a:p>
          <a:p>
            <a:pPr lvl="2" marL="11430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 images only contain two values (black and white).</a:t>
            </a:r>
            <a:endParaRPr b="0" lang="en-US" sz="2000" spc="-1" strike="noStrike">
              <a:latin typeface="Arial"/>
            </a:endParaRPr>
          </a:p>
          <a:p>
            <a:pPr lvl="2" marL="11430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regard them as grey level images, or see structure.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427" name="Picture 4" descr=""/>
          <p:cNvPicPr/>
          <p:nvPr/>
        </p:nvPicPr>
        <p:blipFill>
          <a:blip r:embed="rId1"/>
          <a:stretch/>
        </p:blipFill>
        <p:spPr>
          <a:xfrm>
            <a:off x="3995640" y="3505320"/>
            <a:ext cx="4966560" cy="2339280"/>
          </a:xfrm>
          <a:prstGeom prst="rect">
            <a:avLst/>
          </a:prstGeom>
          <a:ln w="9360">
            <a:noFill/>
          </a:ln>
        </p:spPr>
      </p:pic>
      <p:pic>
        <p:nvPicPr>
          <p:cNvPr id="428" name="Picture 15" descr=""/>
          <p:cNvPicPr/>
          <p:nvPr/>
        </p:nvPicPr>
        <p:blipFill>
          <a:blip r:embed="rId2"/>
          <a:stretch/>
        </p:blipFill>
        <p:spPr>
          <a:xfrm>
            <a:off x="684360" y="3505320"/>
            <a:ext cx="3121920" cy="3198240"/>
          </a:xfrm>
          <a:prstGeom prst="rect">
            <a:avLst/>
          </a:prstGeom>
          <a:ln w="9360">
            <a:noFill/>
          </a:ln>
        </p:spPr>
      </p:pic>
      <p:pic>
        <p:nvPicPr>
          <p:cNvPr id="429" name="Picture 4" descr=""/>
          <p:cNvPicPr/>
          <p:nvPr/>
        </p:nvPicPr>
        <p:blipFill>
          <a:blip r:embed="rId3"/>
          <a:stretch/>
        </p:blipFill>
        <p:spPr>
          <a:xfrm>
            <a:off x="3962520" y="3449520"/>
            <a:ext cx="4960080" cy="2339280"/>
          </a:xfrm>
          <a:prstGeom prst="rect">
            <a:avLst/>
          </a:prstGeom>
          <a:ln w="9360">
            <a:noFill/>
          </a:ln>
        </p:spPr>
      </p:pic>
      <p:sp>
        <p:nvSpPr>
          <p:cNvPr id="430" name="CustomShape 3"/>
          <p:cNvSpPr/>
          <p:nvPr/>
        </p:nvSpPr>
        <p:spPr>
          <a:xfrm>
            <a:off x="6705720" y="6397920"/>
            <a:ext cx="3274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67" dur="indefinite" restart="never" nodeType="tmRoot">
          <p:childTnLst>
            <p:seq>
              <p:cTn id="168" dur="indefinite" nodeType="mainSeq">
                <p:childTnLst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CustomShape 1"/>
          <p:cNvSpPr/>
          <p:nvPr/>
        </p:nvSpPr>
        <p:spPr>
          <a:xfrm>
            <a:off x="609480" y="533520"/>
            <a:ext cx="8227440" cy="75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visual system</a:t>
            </a:r>
            <a:br/>
            <a:r>
              <a:rPr b="1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(Founding fathers of scale space theory)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32" name="Picture 8" descr=""/>
          <p:cNvPicPr/>
          <p:nvPr/>
        </p:nvPicPr>
        <p:blipFill>
          <a:blip r:embed="rId1"/>
          <a:stretch/>
        </p:blipFill>
        <p:spPr>
          <a:xfrm>
            <a:off x="5219640" y="1805040"/>
            <a:ext cx="1574280" cy="1883880"/>
          </a:xfrm>
          <a:prstGeom prst="rect">
            <a:avLst/>
          </a:prstGeom>
          <a:ln w="9360">
            <a:noFill/>
          </a:ln>
        </p:spPr>
      </p:pic>
      <p:pic>
        <p:nvPicPr>
          <p:cNvPr id="433" name="Picture 7" descr=""/>
          <p:cNvPicPr/>
          <p:nvPr/>
        </p:nvPicPr>
        <p:blipFill>
          <a:blip r:embed="rId2"/>
          <a:stretch/>
        </p:blipFill>
        <p:spPr>
          <a:xfrm>
            <a:off x="684360" y="1733400"/>
            <a:ext cx="3350520" cy="4893840"/>
          </a:xfrm>
          <a:prstGeom prst="rect">
            <a:avLst/>
          </a:prstGeom>
          <a:ln w="9360">
            <a:noFill/>
          </a:ln>
        </p:spPr>
      </p:pic>
      <p:pic>
        <p:nvPicPr>
          <p:cNvPr id="434" name="Picture 11" descr=""/>
          <p:cNvPicPr/>
          <p:nvPr/>
        </p:nvPicPr>
        <p:blipFill>
          <a:blip r:embed="rId3"/>
          <a:stretch/>
        </p:blipFill>
        <p:spPr>
          <a:xfrm>
            <a:off x="5219640" y="4365000"/>
            <a:ext cx="1575720" cy="1883880"/>
          </a:xfrm>
          <a:prstGeom prst="rect">
            <a:avLst/>
          </a:prstGeom>
          <a:ln w="9360">
            <a:noFill/>
          </a:ln>
        </p:spPr>
      </p:pic>
      <p:sp>
        <p:nvSpPr>
          <p:cNvPr id="435" name="CustomShape 2"/>
          <p:cNvSpPr/>
          <p:nvPr/>
        </p:nvSpPr>
        <p:spPr>
          <a:xfrm>
            <a:off x="6705720" y="6397920"/>
            <a:ext cx="3274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  <p:sp>
        <p:nvSpPr>
          <p:cNvPr id="436" name="CustomShape 3"/>
          <p:cNvSpPr/>
          <p:nvPr/>
        </p:nvSpPr>
        <p:spPr>
          <a:xfrm>
            <a:off x="5004000" y="3717000"/>
            <a:ext cx="215820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Jan J. Koenderink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37" name="CustomShape 4"/>
          <p:cNvSpPr/>
          <p:nvPr/>
        </p:nvSpPr>
        <p:spPr>
          <a:xfrm>
            <a:off x="5364000" y="6237360"/>
            <a:ext cx="150984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Taizo Iijima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73" dur="indefinite" restart="never" nodeType="tmRoot">
          <p:childTnLst>
            <p:seq>
              <p:cTn id="174" dur="indefinite" nodeType="mainSeq">
                <p:childTnLst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CustomShape 1"/>
          <p:cNvSpPr/>
          <p:nvPr/>
        </p:nvSpPr>
        <p:spPr>
          <a:xfrm>
            <a:off x="609480" y="533520"/>
            <a:ext cx="8227440" cy="75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model (II)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39" name="Picture 8" descr=""/>
          <p:cNvPicPr/>
          <p:nvPr/>
        </p:nvPicPr>
        <p:blipFill>
          <a:blip r:embed="rId1"/>
          <a:stretch/>
        </p:blipFill>
        <p:spPr>
          <a:xfrm>
            <a:off x="2627280" y="2881440"/>
            <a:ext cx="1798200" cy="1798200"/>
          </a:xfrm>
          <a:prstGeom prst="rect">
            <a:avLst/>
          </a:prstGeom>
          <a:ln w="9360">
            <a:noFill/>
          </a:ln>
        </p:spPr>
      </p:pic>
      <p:pic>
        <p:nvPicPr>
          <p:cNvPr id="440" name="Picture 7" descr=""/>
          <p:cNvPicPr/>
          <p:nvPr/>
        </p:nvPicPr>
        <p:blipFill>
          <a:blip r:embed="rId2"/>
          <a:stretch/>
        </p:blipFill>
        <p:spPr>
          <a:xfrm>
            <a:off x="755640" y="2881440"/>
            <a:ext cx="1798200" cy="1798200"/>
          </a:xfrm>
          <a:prstGeom prst="rect">
            <a:avLst/>
          </a:prstGeom>
          <a:ln w="9360">
            <a:noFill/>
          </a:ln>
        </p:spPr>
      </p:pic>
      <p:pic>
        <p:nvPicPr>
          <p:cNvPr id="441" name="Picture 11" descr=""/>
          <p:cNvPicPr/>
          <p:nvPr/>
        </p:nvPicPr>
        <p:blipFill>
          <a:blip r:embed="rId3"/>
          <a:stretch/>
        </p:blipFill>
        <p:spPr>
          <a:xfrm>
            <a:off x="4500720" y="2881440"/>
            <a:ext cx="1798200" cy="1798200"/>
          </a:xfrm>
          <a:prstGeom prst="rect">
            <a:avLst/>
          </a:prstGeom>
          <a:ln w="9360">
            <a:noFill/>
          </a:ln>
        </p:spPr>
      </p:pic>
      <p:pic>
        <p:nvPicPr>
          <p:cNvPr id="442" name="Picture 14" descr=""/>
          <p:cNvPicPr/>
          <p:nvPr/>
        </p:nvPicPr>
        <p:blipFill>
          <a:blip r:embed="rId4"/>
          <a:stretch/>
        </p:blipFill>
        <p:spPr>
          <a:xfrm>
            <a:off x="755640" y="4753080"/>
            <a:ext cx="1798200" cy="1798200"/>
          </a:xfrm>
          <a:prstGeom prst="rect">
            <a:avLst/>
          </a:prstGeom>
          <a:ln w="9360">
            <a:noFill/>
          </a:ln>
        </p:spPr>
      </p:pic>
      <p:pic>
        <p:nvPicPr>
          <p:cNvPr id="443" name="Picture 26" descr=""/>
          <p:cNvPicPr/>
          <p:nvPr/>
        </p:nvPicPr>
        <p:blipFill>
          <a:blip r:embed="rId5"/>
          <a:stretch/>
        </p:blipFill>
        <p:spPr>
          <a:xfrm>
            <a:off x="2627280" y="4753080"/>
            <a:ext cx="1798200" cy="1798200"/>
          </a:xfrm>
          <a:prstGeom prst="rect">
            <a:avLst/>
          </a:prstGeom>
          <a:ln>
            <a:noFill/>
          </a:ln>
        </p:spPr>
      </p:pic>
      <p:pic>
        <p:nvPicPr>
          <p:cNvPr id="444" name="Picture 27" descr=""/>
          <p:cNvPicPr/>
          <p:nvPr/>
        </p:nvPicPr>
        <p:blipFill>
          <a:blip r:embed="rId6"/>
          <a:stretch/>
        </p:blipFill>
        <p:spPr>
          <a:xfrm>
            <a:off x="4500720" y="4753080"/>
            <a:ext cx="1798200" cy="179820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539640" y="1820880"/>
            <a:ext cx="8227440" cy="84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2160" rIns="92160" tIns="46080" bIns="46080"/>
          <a:p>
            <a:pPr lvl="2" marL="1143000" indent="-226440">
              <a:lnSpc>
                <a:spcPct val="94000"/>
              </a:lnSpc>
              <a:spcBef>
                <a:spcPts val="816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Don’t trust the resolution.</a:t>
            </a:r>
            <a:endParaRPr b="0" lang="en-US" sz="2400" spc="-1" strike="noStrike">
              <a:latin typeface="Arial"/>
            </a:endParaRPr>
          </a:p>
          <a:p>
            <a:pPr lvl="3" marL="1600200" indent="-226440">
              <a:lnSpc>
                <a:spcPct val="75000"/>
              </a:lnSpc>
              <a:spcBef>
                <a:spcPts val="601"/>
              </a:spcBef>
              <a:buClr>
                <a:srgbClr val="333399"/>
              </a:buClr>
              <a:buSzPct val="75000"/>
              <a:buFont typeface="Wingdings" charset="2"/>
              <a:buChar char=""/>
            </a:pPr>
            <a:r>
              <a:rPr b="0" lang="en-US" sz="2000" spc="-1" strike="noStrike">
                <a:solidFill>
                  <a:srgbClr val="000000"/>
                </a:solidFill>
                <a:latin typeface="Tahoma"/>
                <a:ea typeface="ＭＳ Ｐゴシック"/>
              </a:rPr>
              <a:t>What does a detector of a 3 pixels circular size detect?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46" name="CustomShape 3"/>
          <p:cNvSpPr/>
          <p:nvPr/>
        </p:nvSpPr>
        <p:spPr>
          <a:xfrm>
            <a:off x="6705720" y="6473880"/>
            <a:ext cx="3274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87" dur="indefinite" restart="never" nodeType="tmRoot">
          <p:childTnLst>
            <p:seq>
              <p:cTn id="18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CustomShape 1"/>
          <p:cNvSpPr/>
          <p:nvPr/>
        </p:nvSpPr>
        <p:spPr>
          <a:xfrm>
            <a:off x="609480" y="380880"/>
            <a:ext cx="8227440" cy="7599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model (III)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48" name="CustomShape 2"/>
          <p:cNvSpPr/>
          <p:nvPr/>
        </p:nvSpPr>
        <p:spPr>
          <a:xfrm>
            <a:off x="609480" y="1523880"/>
            <a:ext cx="8227440" cy="24361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119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Don’t trust the grid.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449" name="CustomShape 3"/>
          <p:cNvSpPr/>
          <p:nvPr/>
        </p:nvSpPr>
        <p:spPr>
          <a:xfrm>
            <a:off x="1763640" y="1484280"/>
            <a:ext cx="182160" cy="4550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0" name="Picture 10" descr=""/>
          <p:cNvPicPr/>
          <p:nvPr/>
        </p:nvPicPr>
        <p:blipFill>
          <a:blip r:embed="rId1"/>
          <a:stretch/>
        </p:blipFill>
        <p:spPr>
          <a:xfrm>
            <a:off x="684360" y="2095560"/>
            <a:ext cx="6192360" cy="4684320"/>
          </a:xfrm>
          <a:prstGeom prst="rect">
            <a:avLst/>
          </a:prstGeom>
          <a:ln>
            <a:noFill/>
          </a:ln>
        </p:spPr>
      </p:pic>
      <p:pic>
        <p:nvPicPr>
          <p:cNvPr id="451" name="Picture 11" descr=""/>
          <p:cNvPicPr/>
          <p:nvPr/>
        </p:nvPicPr>
        <p:blipFill>
          <a:blip r:embed="rId2"/>
          <a:stretch/>
        </p:blipFill>
        <p:spPr>
          <a:xfrm>
            <a:off x="7380360" y="4111560"/>
            <a:ext cx="645480" cy="488520"/>
          </a:xfrm>
          <a:prstGeom prst="rect">
            <a:avLst/>
          </a:prstGeom>
          <a:ln>
            <a:noFill/>
          </a:ln>
        </p:spPr>
      </p:pic>
      <p:sp>
        <p:nvSpPr>
          <p:cNvPr id="452" name="CustomShape 4"/>
          <p:cNvSpPr/>
          <p:nvPr/>
        </p:nvSpPr>
        <p:spPr>
          <a:xfrm>
            <a:off x="6858000" y="6473880"/>
            <a:ext cx="3274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89" dur="indefinite" restart="never" nodeType="tmRoot">
          <p:childTnLst>
            <p:seq>
              <p:cTn id="19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model a device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4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2" marL="11430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It has finite resolution.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Infinite resolution is impossible.</a:t>
            </a:r>
            <a:endParaRPr b="0" lang="en-US" sz="2000" spc="-1" strike="noStrike">
              <a:latin typeface="Arial"/>
            </a:endParaRPr>
          </a:p>
          <a:p>
            <a:pPr lvl="2" marL="11430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Take uncommitted observations 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no bias, no knowledge, no memory.</a:t>
            </a:r>
            <a:endParaRPr b="0" lang="en-US" sz="2000" spc="-1" strike="noStrike">
              <a:latin typeface="Arial"/>
            </a:endParaRPr>
          </a:p>
          <a:p>
            <a:pPr lvl="2" marL="11430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We know nothing. 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At least, at the first stage. Refine later on.</a:t>
            </a:r>
            <a:endParaRPr b="0" lang="en-US" sz="2000" spc="-1" strike="noStrike">
              <a:latin typeface="Arial"/>
            </a:endParaRPr>
          </a:p>
          <a:p>
            <a:pPr lvl="2" marL="11430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Allow different scales. 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There’s more than just pixels .</a:t>
            </a:r>
            <a:endParaRPr b="0" lang="en-US" sz="2000" spc="-1" strike="noStrike">
              <a:latin typeface="Arial"/>
            </a:endParaRPr>
          </a:p>
          <a:p>
            <a:pPr lvl="2" marL="11430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View them simultaneously.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There is no preferred size.</a:t>
            </a:r>
            <a:endParaRPr b="0" lang="en-US" sz="2000" spc="-1" strike="noStrike">
              <a:latin typeface="Arial"/>
            </a:endParaRPr>
          </a:p>
          <a:p>
            <a:pPr lvl="2" marL="11430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Noise is part of the measurement.</a:t>
            </a:r>
            <a:endParaRPr b="0" lang="en-US" sz="2000" spc="-1" strike="noStrike">
              <a:latin typeface="Arial"/>
            </a:endParaRPr>
          </a:p>
          <a:p>
            <a:pPr lvl="3" marL="1600200" indent="-2264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455" name="CustomShape 3"/>
          <p:cNvSpPr/>
          <p:nvPr/>
        </p:nvSpPr>
        <p:spPr>
          <a:xfrm>
            <a:off x="6705720" y="6400800"/>
            <a:ext cx="327456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Slide by Arjan Kuijper, 2003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91" dur="indefinite" restart="never" nodeType="tmRoot">
          <p:childTnLst>
            <p:seq>
              <p:cTn id="192" dur="indefinite" nodeType="mainSeq">
                <p:childTnLst>
                  <p:par>
                    <p:cTn id="193" fill="hold">
                      <p:stCondLst>
                        <p:cond delay="indefinite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Deep structure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7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0920" algn="ctr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challenge is to understand the image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really on all the levels simultaneously,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and not as an unrelated set of derived images</a:t>
            </a:r>
            <a:br/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at different levels of blurring.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Jan Koenderink (1984)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23" dur="indefinite" restart="never" nodeType="tmRoot">
          <p:childTnLst>
            <p:seq>
              <p:cTn id="2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Our choice of model: Linear scale space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59" name="CustomShape 2"/>
          <p:cNvSpPr/>
          <p:nvPr/>
        </p:nvSpPr>
        <p:spPr>
          <a:xfrm>
            <a:off x="457200" y="1600200"/>
            <a:ext cx="4798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The scale space of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is a 1-parameter family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Scale is given by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Arial"/>
              </a:rPr>
              <a:t>σ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and is an important parameter in Computer Vision algorithms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As the scale increases details in the image disappear and we focus on the large scale structures that are left.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460" name="" descr=""/>
          <p:cNvPicPr/>
          <p:nvPr/>
        </p:nvPicPr>
        <p:blipFill>
          <a:blip r:embed="rId1"/>
          <a:stretch/>
        </p:blipFill>
        <p:spPr>
          <a:xfrm>
            <a:off x="5257080" y="1737360"/>
            <a:ext cx="3295440" cy="4935960"/>
          </a:xfrm>
          <a:prstGeom prst="rect">
            <a:avLst/>
          </a:prstGeom>
          <a:ln>
            <a:noFill/>
          </a:ln>
        </p:spPr>
      </p:pic>
      <p:pic>
        <p:nvPicPr>
          <p:cNvPr id="461" name="" descr=""/>
          <p:cNvPicPr/>
          <p:nvPr/>
        </p:nvPicPr>
        <p:blipFill>
          <a:blip r:embed="rId2"/>
          <a:stretch/>
        </p:blipFill>
        <p:spPr>
          <a:xfrm>
            <a:off x="1463040" y="2371680"/>
            <a:ext cx="2925000" cy="146772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225" dur="indefinite" restart="never" nodeType="tmRoot">
          <p:childTnLst>
            <p:seq>
              <p:cTn id="226" dur="indefinite" nodeType="mainSeq">
                <p:childTnLst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Multi-scale versus multi-resolution: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Gaussian pyramid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3" name="Content Placeholder 3" descr=""/>
          <p:cNvPicPr/>
          <p:nvPr/>
        </p:nvPicPr>
        <p:blipFill>
          <a:blip r:embed="rId1"/>
          <a:srcRect l="-30050" t="0" r="-30050" b="0"/>
          <a:stretch/>
        </p:blipFill>
        <p:spPr>
          <a:xfrm>
            <a:off x="457200" y="1600200"/>
            <a:ext cx="8227440" cy="45237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37" dur="indefinite" restart="never" nodeType="tmRoot">
          <p:childTnLst>
            <p:seq>
              <p:cTn id="2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5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There is an obvious need because we do not know the size of things. 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may have to match images obtained from different distances.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may easily reduce resolution but we cannot increase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analysis may be used to speed up using a coarse to fine approach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39" dur="indefinite" restart="never" nodeType="tmRoot">
          <p:childTnLst>
            <p:seq>
              <p:cTn id="2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CustomShape 1"/>
          <p:cNvSpPr/>
          <p:nvPr/>
        </p:nvSpPr>
        <p:spPr>
          <a:xfrm>
            <a:off x="467640" y="274680"/>
            <a:ext cx="8217000" cy="77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Gradient Distribution of Corners</a:t>
            </a:r>
            <a:endParaRPr b="0" lang="en-US" sz="2800" spc="-1" strike="noStrike">
              <a:latin typeface="Arial"/>
            </a:endParaRPr>
          </a:p>
        </p:txBody>
      </p:sp>
      <p:pic>
        <p:nvPicPr>
          <p:cNvPr id="312" name="" descr=""/>
          <p:cNvPicPr/>
          <p:nvPr/>
        </p:nvPicPr>
        <p:blipFill>
          <a:blip r:embed="rId1"/>
          <a:stretch/>
        </p:blipFill>
        <p:spPr>
          <a:xfrm>
            <a:off x="548640" y="1828800"/>
            <a:ext cx="6308280" cy="4269600"/>
          </a:xfrm>
          <a:prstGeom prst="rect">
            <a:avLst/>
          </a:prstGeom>
          <a:ln w="27360">
            <a:noFill/>
          </a:ln>
        </p:spPr>
      </p:pic>
      <p:sp>
        <p:nvSpPr>
          <p:cNvPr id="313" name="Line 2"/>
          <p:cNvSpPr/>
          <p:nvPr/>
        </p:nvSpPr>
        <p:spPr>
          <a:xfrm flipH="1">
            <a:off x="4937760" y="4754880"/>
            <a:ext cx="1828800" cy="36576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4" name="Line 3"/>
          <p:cNvSpPr/>
          <p:nvPr/>
        </p:nvSpPr>
        <p:spPr>
          <a:xfrm flipV="1">
            <a:off x="5760720" y="4114800"/>
            <a:ext cx="182880" cy="182880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5" name="Line 4"/>
          <p:cNvSpPr/>
          <p:nvPr/>
        </p:nvSpPr>
        <p:spPr>
          <a:xfrm flipV="1">
            <a:off x="6035040" y="3474720"/>
            <a:ext cx="1371600" cy="91440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316" name="CustomShape 5"/>
          <p:cNvSpPr/>
          <p:nvPr/>
        </p:nvSpPr>
        <p:spPr>
          <a:xfrm>
            <a:off x="6766560" y="3017520"/>
            <a:ext cx="1699200" cy="28764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two main directions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Coarse to fine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67" name="CustomShape 2"/>
          <p:cNvSpPr/>
          <p:nvPr/>
        </p:nvSpPr>
        <p:spPr>
          <a:xfrm>
            <a:off x="179640" y="1600200"/>
            <a:ext cx="871092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457200" indent="-455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Instead of solving the original problem reduce resolution and solve at coarse scale.</a:t>
            </a:r>
            <a:endParaRPr b="0" lang="en-US" sz="2400" spc="-1" strike="noStrike">
              <a:latin typeface="Arial"/>
            </a:endParaRPr>
          </a:p>
          <a:p>
            <a:pPr marL="457200" indent="-455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Use coarse solution to constrain the solution at finer scales.</a:t>
            </a:r>
            <a:endParaRPr b="0" lang="en-US" sz="2400" spc="-1" strike="noStrike">
              <a:latin typeface="Arial"/>
            </a:endParaRPr>
          </a:p>
          <a:p>
            <a:pPr marL="457200" indent="-45504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Iterate until problem solved at full resolution.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Arial"/>
              <a:buChar char="•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Application within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:  Image matching, Flow computation/video coding, Adaptive thresholding or image normalization, Image registration etc. etc.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1" dur="indefinite" restart="never" nodeType="tmRoot">
          <p:childTnLst>
            <p:seq>
              <p:cTn id="2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457200" y="274680"/>
            <a:ext cx="684900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Example: </a:t>
            </a:r>
            <a:br/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Coarse-to-fine edge-based stereo analysis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469" name="Content Placeholder 3" descr=""/>
          <p:cNvPicPr/>
          <p:nvPr/>
        </p:nvPicPr>
        <p:blipFill>
          <a:blip r:embed="rId1"/>
          <a:srcRect l="-34817" t="0" r="-34817" b="0"/>
          <a:stretch/>
        </p:blipFill>
        <p:spPr>
          <a:xfrm>
            <a:off x="611640" y="1685160"/>
            <a:ext cx="8073000" cy="443880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43" dur="indefinite" restart="never" nodeType="tmRoot">
          <p:childTnLst>
            <p:seq>
              <p:cTn id="2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feature detectors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1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All the mentioned interest point detectors may be extended to operate on all scale levels.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Multi scale detectors must compare the detection strength at neighboring scale levels and suppress the non-maximal.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detection strength evaluation must be scale invariant.  This is a non-trivial matter (see paper by Tony Lindeberg in the supplementary material).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5" dur="indefinite" restart="never" nodeType="tmRoot">
          <p:childTnLst>
            <p:seq>
              <p:cTn id="2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Introduction to 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3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have to attribute each feature point with a descriptor in order to compare if the a candidate match is good or not.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 have to be local, informative, insensitive to noise, luminance variations, perspective deformation including rotation, to pixel quantization etc.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We like compact (low dimensional) descriptors but recognize that high dimensional ones may be more discriminative.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7" dur="indefinite" restart="never" nodeType="tmRoot">
          <p:childTnLst>
            <p:seq>
              <p:cTn id="2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Descriptors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5" name="CustomShape 2"/>
          <p:cNvSpPr/>
          <p:nvPr/>
        </p:nvSpPr>
        <p:spPr>
          <a:xfrm>
            <a:off x="251640" y="1600200"/>
            <a:ext cx="863892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Most modern descriptors build on</a:t>
            </a:r>
            <a:endParaRPr b="0" lang="en-US" sz="2400" spc="-1" strike="noStrike">
              <a:latin typeface="Arial"/>
            </a:endParaRPr>
          </a:p>
          <a:p>
            <a:pPr lvl="2" marL="1257480" indent="-455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Statistics / histogramming</a:t>
            </a:r>
            <a:endParaRPr b="0" lang="en-US" sz="2000" spc="-1" strike="noStrike">
              <a:latin typeface="Arial"/>
            </a:endParaRPr>
          </a:p>
          <a:p>
            <a:pPr lvl="2" marL="1257480" indent="-4550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Arial"/>
              <a:buAutoNum type="arabicPeriod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Spatial sampling of the gradients is some neighborhood to the interest point.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Some descriptors include color, e.g. color histograms      (but we skip this here)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Few descriptors use raw image data as used in correlation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Next lecture will dwell with descriptor construction and matching</a:t>
            </a:r>
            <a:endParaRPr b="0" lang="en-US" sz="2400" spc="-1" strike="noStrike">
              <a:latin typeface="Arial"/>
            </a:endParaRPr>
          </a:p>
        </p:txBody>
      </p:sp>
    </p:spTree>
  </p:cSld>
  <p:timing>
    <p:tnLst>
      <p:par>
        <p:cTn id="249" dur="indefinite" restart="never" nodeType="tmRoot">
          <p:childTnLst>
            <p:seq>
              <p:cTn id="2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Literature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477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Reading material: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Forsyth and Ponce: Ch. 7.1 – 7.2, 7.7 (Filtering basics)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Lowe IJCV 2004, Sec. 1 – 3 (DoG, Laplacian)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Schmid, Mohr and Bauckhage IJCV 2000, Sec. 1 – 2 (Harris corner) 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Lindeberg 1996 (Scale-space theory)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Additional material:</a:t>
            </a: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C. Harris and M. Stephens: A Combined Corner and Edge Detector. 4th Alvey Vision Conference, 147—151, 1988.</a:t>
            </a:r>
            <a:endParaRPr b="0" lang="en-US" sz="2000" spc="-1" strike="noStrike">
              <a:latin typeface="Arial"/>
            </a:endParaRPr>
          </a:p>
        </p:txBody>
      </p:sp>
    </p:spTree>
  </p:cSld>
  <p:timing>
    <p:tnLst>
      <p:par>
        <p:cTn id="251" dur="indefinite" restart="never" nodeType="tmRoot">
          <p:childTnLst>
            <p:seq>
              <p:cTn id="2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CustomShape 1"/>
          <p:cNvSpPr/>
          <p:nvPr/>
        </p:nvSpPr>
        <p:spPr>
          <a:xfrm>
            <a:off x="467640" y="274680"/>
            <a:ext cx="8217000" cy="7758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800" spc="-1" strike="noStrike">
                <a:solidFill>
                  <a:srgbClr val="333399"/>
                </a:solidFill>
                <a:latin typeface="Arial"/>
                <a:ea typeface="DejaVu Sans"/>
              </a:rPr>
              <a:t>Gradient Distribution of Edges</a:t>
            </a:r>
            <a:endParaRPr b="0" lang="en-US" sz="2800" spc="-1" strike="noStrike">
              <a:latin typeface="Arial"/>
            </a:endParaRPr>
          </a:p>
        </p:txBody>
      </p:sp>
      <p:sp>
        <p:nvSpPr>
          <p:cNvPr id="318" name="Line 2"/>
          <p:cNvSpPr/>
          <p:nvPr/>
        </p:nvSpPr>
        <p:spPr>
          <a:xfrm flipV="1">
            <a:off x="5760720" y="4114800"/>
            <a:ext cx="182880" cy="182880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19" name="CustomShape 3"/>
          <p:cNvSpPr/>
          <p:nvPr/>
        </p:nvSpPr>
        <p:spPr>
          <a:xfrm>
            <a:off x="6766560" y="3017520"/>
            <a:ext cx="1631880" cy="28764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1400" spc="-1" strike="noStrike">
                <a:solidFill>
                  <a:srgbClr val="000000"/>
                </a:solidFill>
                <a:latin typeface="Arial"/>
                <a:ea typeface="DejaVu Sans"/>
              </a:rPr>
              <a:t>one main direction</a:t>
            </a:r>
            <a:endParaRPr b="0" lang="en-US" sz="1400" spc="-1" strike="noStrike">
              <a:latin typeface="Arial"/>
            </a:endParaRPr>
          </a:p>
        </p:txBody>
      </p:sp>
      <p:pic>
        <p:nvPicPr>
          <p:cNvPr id="320" name="" descr=""/>
          <p:cNvPicPr/>
          <p:nvPr/>
        </p:nvPicPr>
        <p:blipFill>
          <a:blip r:embed="rId1"/>
          <a:stretch/>
        </p:blipFill>
        <p:spPr>
          <a:xfrm>
            <a:off x="548640" y="1828800"/>
            <a:ext cx="6190920" cy="4391640"/>
          </a:xfrm>
          <a:prstGeom prst="rect">
            <a:avLst/>
          </a:prstGeom>
          <a:ln w="27360">
            <a:noFill/>
          </a:ln>
        </p:spPr>
      </p:pic>
      <p:sp>
        <p:nvSpPr>
          <p:cNvPr id="321" name="Line 4"/>
          <p:cNvSpPr/>
          <p:nvPr/>
        </p:nvSpPr>
        <p:spPr>
          <a:xfrm flipV="1">
            <a:off x="4754880" y="4846320"/>
            <a:ext cx="1828800" cy="457200"/>
          </a:xfrm>
          <a:prstGeom prst="line">
            <a:avLst/>
          </a:prstGeom>
          <a:ln w="18360">
            <a:solidFill>
              <a:srgbClr val="ed1c24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22" name="Line 5"/>
          <p:cNvSpPr/>
          <p:nvPr/>
        </p:nvSpPr>
        <p:spPr>
          <a:xfrm flipV="1">
            <a:off x="6400800" y="3363840"/>
            <a:ext cx="548640" cy="1482480"/>
          </a:xfrm>
          <a:prstGeom prst="line">
            <a:avLst/>
          </a:prstGeom>
          <a:ln w="18360">
            <a:solidFill>
              <a:srgbClr val="ed1c24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333399"/>
                </a:solidFill>
                <a:latin typeface="Arial"/>
                <a:ea typeface="DejaVu Sans"/>
              </a:rPr>
              <a:t>The structure tensor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24" name="CustomShape 2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Let                be the i’th gradient in a square area around a potential corner point. In practice each gradient is weighted by a Gaussian of the distance to the point.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A</a:t>
            </a:r>
            <a:r>
              <a:rPr b="0" lang="en-US" sz="2000" spc="-1" strike="noStrike" baseline="-25000">
                <a:solidFill>
                  <a:srgbClr val="000000"/>
                </a:solidFill>
                <a:latin typeface="Arial"/>
                <a:ea typeface="DejaVu Sans"/>
              </a:rPr>
              <a:t>[Nx2]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be the stack of all N gradients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Let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=           be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the structure tensor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, i.e. a 2x2 symmetric matrix of 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sums of products of gradient components.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captures the second order statistics (i.e. variances and covariance's) of the </a:t>
            </a:r>
            <a:r>
              <a:rPr b="0" lang="en-US" sz="2000" spc="-1" strike="noStrike">
                <a:solidFill>
                  <a:srgbClr val="ff0000"/>
                </a:solidFill>
                <a:latin typeface="Arial"/>
                <a:ea typeface="DejaVu Sans"/>
              </a:rPr>
              <a:t>uncentered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gradi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ent point cloud.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325" name="" descr=""/>
          <p:cNvPicPr/>
          <p:nvPr/>
        </p:nvPicPr>
        <p:blipFill>
          <a:blip r:embed="rId1"/>
          <a:stretch/>
        </p:blipFill>
        <p:spPr>
          <a:xfrm>
            <a:off x="973080" y="1664280"/>
            <a:ext cx="966960" cy="358920"/>
          </a:xfrm>
          <a:prstGeom prst="rect">
            <a:avLst/>
          </a:prstGeom>
          <a:ln w="27360">
            <a:noFill/>
          </a:ln>
        </p:spPr>
      </p:pic>
      <p:pic>
        <p:nvPicPr>
          <p:cNvPr id="326" name="" descr=""/>
          <p:cNvPicPr/>
          <p:nvPr/>
        </p:nvPicPr>
        <p:blipFill>
          <a:blip r:embed="rId2"/>
          <a:stretch/>
        </p:blipFill>
        <p:spPr>
          <a:xfrm>
            <a:off x="1408320" y="3970440"/>
            <a:ext cx="639000" cy="499680"/>
          </a:xfrm>
          <a:prstGeom prst="rect">
            <a:avLst/>
          </a:prstGeom>
          <a:ln w="27360">
            <a:noFill/>
          </a:ln>
        </p:spPr>
      </p:pic>
      <p:pic>
        <p:nvPicPr>
          <p:cNvPr id="327" name="" descr=""/>
          <p:cNvPicPr/>
          <p:nvPr/>
        </p:nvPicPr>
        <p:blipFill>
          <a:blip r:embed="rId3"/>
          <a:stretch/>
        </p:blipFill>
        <p:spPr>
          <a:xfrm>
            <a:off x="5313600" y="2458080"/>
            <a:ext cx="1594080" cy="1370520"/>
          </a:xfrm>
          <a:prstGeom prst="rect">
            <a:avLst/>
          </a:prstGeom>
          <a:ln w="27360"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tensor computations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29" name="" descr=""/>
          <p:cNvPicPr/>
          <p:nvPr/>
        </p:nvPicPr>
        <p:blipFill>
          <a:blip r:embed="rId1"/>
          <a:stretch/>
        </p:blipFill>
        <p:spPr>
          <a:xfrm>
            <a:off x="1382400" y="2018880"/>
            <a:ext cx="6663240" cy="1911960"/>
          </a:xfrm>
          <a:prstGeom prst="rect">
            <a:avLst/>
          </a:prstGeom>
          <a:ln w="27360">
            <a:noFill/>
          </a:ln>
        </p:spPr>
      </p:pic>
      <p:pic>
        <p:nvPicPr>
          <p:cNvPr id="330" name="" descr=""/>
          <p:cNvPicPr/>
          <p:nvPr/>
        </p:nvPicPr>
        <p:blipFill>
          <a:blip r:embed="rId2"/>
          <a:stretch/>
        </p:blipFill>
        <p:spPr>
          <a:xfrm>
            <a:off x="1352520" y="4297680"/>
            <a:ext cx="6795720" cy="913320"/>
          </a:xfrm>
          <a:prstGeom prst="rect">
            <a:avLst/>
          </a:prstGeom>
          <a:ln w="27360">
            <a:noFill/>
          </a:ln>
        </p:spPr>
      </p:pic>
      <p:sp>
        <p:nvSpPr>
          <p:cNvPr id="331" name="CustomShape 2"/>
          <p:cNvSpPr/>
          <p:nvPr/>
        </p:nvSpPr>
        <p:spPr>
          <a:xfrm>
            <a:off x="1097280" y="5577840"/>
            <a:ext cx="3565080" cy="821880"/>
          </a:xfrm>
          <a:prstGeom prst="rect">
            <a:avLst/>
          </a:prstGeom>
          <a:noFill/>
          <a:ln w="27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i="1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200" spc="-1" strike="noStrike">
                <a:solidFill>
                  <a:srgbClr val="000000"/>
                </a:solidFill>
                <a:latin typeface="Arial"/>
                <a:ea typeface="DejaVu Sans"/>
              </a:rPr>
              <a:t> is a symmetric matrix!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57" dur="indefinite" restart="never" nodeType="tmRoot">
          <p:childTnLst>
            <p:seq>
              <p:cTn id="5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CustomShape 1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Structure tensor analysis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3" name="CustomShape 2"/>
          <p:cNvSpPr/>
          <p:nvPr/>
        </p:nvSpPr>
        <p:spPr>
          <a:xfrm>
            <a:off x="457200" y="1600200"/>
            <a:ext cx="49766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first eigenvector of </a:t>
            </a:r>
            <a:r>
              <a:rPr b="0" i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 points in the direction where the gradient point cloud is broadest (has the largest variance given by the first eigenvalue).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The second eigenvector is orthogonal to the first and points in the direction where the gradient point cloud is most condensed (has smallest variance = the 2. eigenvalue).  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334" name="Picture 3" descr=""/>
          <p:cNvPicPr/>
          <p:nvPr/>
        </p:nvPicPr>
        <p:blipFill>
          <a:blip r:embed="rId1"/>
          <a:stretch/>
        </p:blipFill>
        <p:spPr>
          <a:xfrm>
            <a:off x="5292000" y="1989000"/>
            <a:ext cx="3544560" cy="3454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CustomShape 1"/>
          <p:cNvSpPr/>
          <p:nvPr/>
        </p:nvSpPr>
        <p:spPr>
          <a:xfrm>
            <a:off x="907920" y="4690800"/>
            <a:ext cx="6910560" cy="11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To verify this solve 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Tx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 =   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x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   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or   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det(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T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-   </a:t>
            </a:r>
            <a:r>
              <a:rPr b="0" i="1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I</a:t>
            </a:r>
            <a:r>
              <a:rPr b="0" lang="en-US" sz="2400" spc="-1" strike="noStrike" baseline="-33000">
                <a:solidFill>
                  <a:srgbClr val="008000"/>
                </a:solidFill>
                <a:latin typeface="Arial"/>
                <a:ea typeface="DejaVu Sans"/>
              </a:rPr>
              <a:t>2</a:t>
            </a:r>
            <a:r>
              <a:rPr b="0" lang="en-US" sz="2400" spc="-1" strike="noStrike">
                <a:solidFill>
                  <a:srgbClr val="008000"/>
                </a:solidFill>
                <a:latin typeface="Arial"/>
                <a:ea typeface="DejaVu Sans"/>
              </a:rPr>
              <a:t>) = 0</a:t>
            </a: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.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Please note that we have to take a square root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6" name="CustomShape 2"/>
          <p:cNvSpPr/>
          <p:nvPr/>
        </p:nvSpPr>
        <p:spPr>
          <a:xfrm>
            <a:off x="457200" y="274680"/>
            <a:ext cx="8227440" cy="1140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Corners by maximum of smallest eigenvalues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337" name="CustomShape 3"/>
          <p:cNvSpPr/>
          <p:nvPr/>
        </p:nvSpPr>
        <p:spPr>
          <a:xfrm>
            <a:off x="457200" y="1600200"/>
            <a:ext cx="8227440" cy="4523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Only if the smallest eigenvalue is large the local gradient points in several dominant directions. </a:t>
            </a: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400" spc="-1" strike="noStrike">
              <a:latin typeface="Arial"/>
            </a:endParaRPr>
          </a:p>
        </p:txBody>
      </p:sp>
      <p:sp>
        <p:nvSpPr>
          <p:cNvPr id="338" name="CustomShape 4"/>
          <p:cNvSpPr/>
          <p:nvPr/>
        </p:nvSpPr>
        <p:spPr>
          <a:xfrm>
            <a:off x="888120" y="2651760"/>
            <a:ext cx="6334560" cy="4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  <a:ea typeface="DejaVu Sans"/>
              </a:rPr>
              <a:t>With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                            ,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39" name="" descr=""/>
          <p:cNvPicPr/>
          <p:nvPr/>
        </p:nvPicPr>
        <p:blipFill>
          <a:blip r:embed="rId1"/>
          <a:stretch/>
        </p:blipFill>
        <p:spPr>
          <a:xfrm>
            <a:off x="4508640" y="3340080"/>
            <a:ext cx="112680" cy="163440"/>
          </a:xfrm>
          <a:prstGeom prst="rect">
            <a:avLst/>
          </a:prstGeom>
          <a:ln>
            <a:noFill/>
          </a:ln>
        </p:spPr>
      </p:pic>
      <p:pic>
        <p:nvPicPr>
          <p:cNvPr id="340" name="" descr=""/>
          <p:cNvPicPr/>
          <p:nvPr/>
        </p:nvPicPr>
        <p:blipFill>
          <a:blip r:embed="rId2"/>
          <a:stretch/>
        </p:blipFill>
        <p:spPr>
          <a:xfrm>
            <a:off x="4114800" y="4754880"/>
            <a:ext cx="353880" cy="353880"/>
          </a:xfrm>
          <a:prstGeom prst="rect">
            <a:avLst/>
          </a:prstGeom>
          <a:ln>
            <a:noFill/>
          </a:ln>
        </p:spPr>
      </p:pic>
      <p:pic>
        <p:nvPicPr>
          <p:cNvPr id="341" name="" descr=""/>
          <p:cNvPicPr/>
          <p:nvPr/>
        </p:nvPicPr>
        <p:blipFill>
          <a:blip r:embed="rId3"/>
          <a:stretch/>
        </p:blipFill>
        <p:spPr>
          <a:xfrm>
            <a:off x="6116400" y="4685400"/>
            <a:ext cx="340560" cy="42624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4"/>
          <a:stretch/>
        </p:blipFill>
        <p:spPr>
          <a:xfrm>
            <a:off x="1712880" y="2499840"/>
            <a:ext cx="1821600" cy="895680"/>
          </a:xfrm>
          <a:prstGeom prst="rect">
            <a:avLst/>
          </a:prstGeom>
          <a:ln w="27360">
            <a:noFill/>
          </a:ln>
        </p:spPr>
      </p:pic>
      <p:pic>
        <p:nvPicPr>
          <p:cNvPr id="343" name="" descr=""/>
          <p:cNvPicPr/>
          <p:nvPr/>
        </p:nvPicPr>
        <p:blipFill>
          <a:blip r:embed="rId5"/>
          <a:stretch/>
        </p:blipFill>
        <p:spPr>
          <a:xfrm>
            <a:off x="1000440" y="3666600"/>
            <a:ext cx="4942440" cy="865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1" dur="indefinite" restart="never" nodeType="tmRoot">
          <p:childTnLst>
            <p:seq>
              <p:cTn id="6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2681</TotalTime>
  <Application>LibreOffice/6.0.7.3$Linux_X86_64 LibreOffice_project/00m0$Build-3</Application>
  <Words>1903</Words>
  <Paragraphs>279</Paragraphs>
  <Company>University of Copenhagen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2012-11-25T12:49:12Z</dcterms:created>
  <dc:creator>Kim Steenstrup Pedersen</dc:creator>
  <dc:description/>
  <dc:language>fr-FR</dc:language>
  <cp:lastModifiedBy/>
  <cp:lastPrinted>2013-11-20T10:40:57Z</cp:lastPrinted>
  <dcterms:modified xsi:type="dcterms:W3CDTF">2021-11-30T19:02:20Z</dcterms:modified>
  <cp:revision>357</cp:revision>
  <dc:subject/>
  <dc:title>Features I: Detecting interest points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Company">
    <vt:lpwstr>University of Copenhagen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0</vt:i4>
  </property>
  <property fmtid="{D5CDD505-2E9C-101B-9397-08002B2CF9AE}" pid="8" name="Notes">
    <vt:i4>16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42</vt:i4>
  </property>
</Properties>
</file>